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23"/>
  </p:notesMasterIdLst>
  <p:sldIdLst>
    <p:sldId id="256" r:id="rId2"/>
    <p:sldId id="258" r:id="rId3"/>
    <p:sldId id="261" r:id="rId4"/>
    <p:sldId id="326" r:id="rId5"/>
    <p:sldId id="327" r:id="rId6"/>
    <p:sldId id="293" r:id="rId7"/>
    <p:sldId id="332" r:id="rId8"/>
    <p:sldId id="333" r:id="rId9"/>
    <p:sldId id="334" r:id="rId10"/>
    <p:sldId id="295" r:id="rId11"/>
    <p:sldId id="335" r:id="rId12"/>
    <p:sldId id="337" r:id="rId13"/>
    <p:sldId id="336" r:id="rId14"/>
    <p:sldId id="314" r:id="rId15"/>
    <p:sldId id="338" r:id="rId16"/>
    <p:sldId id="299" r:id="rId17"/>
    <p:sldId id="301" r:id="rId18"/>
    <p:sldId id="303" r:id="rId19"/>
    <p:sldId id="325" r:id="rId20"/>
    <p:sldId id="328" r:id="rId21"/>
    <p:sldId id="290" r:id="rId22"/>
  </p:sldIdLst>
  <p:sldSz cx="9144000" cy="5143500" type="screen16x9"/>
  <p:notesSz cx="6858000" cy="9144000"/>
  <p:embeddedFontLst>
    <p:embeddedFont>
      <p:font typeface="DM Sans" pitchFamily="2" charset="77"/>
      <p:regular r:id="rId24"/>
      <p:bold r:id="rId25"/>
      <p:italic r:id="rId26"/>
      <p:boldItalic r:id="rId27"/>
    </p:embeddedFont>
    <p:embeddedFont>
      <p:font typeface="Montserrat" pitchFamily="2" charset="77"/>
      <p:regular r:id="rId28"/>
      <p:bold r:id="rId29"/>
      <p:italic r:id="rId30"/>
      <p:boldItalic r:id="rId31"/>
    </p:embeddedFont>
    <p:embeddedFont>
      <p:font typeface="Outfit" pitchFamily="2" charset="0"/>
      <p:regular r:id="rId32"/>
      <p:bold r:id="rId33"/>
    </p:embeddedFont>
    <p:embeddedFont>
      <p:font typeface="Outfit Medium" pitchFamily="2" charset="0"/>
      <p:regular r:id="rId34"/>
    </p:embeddedFont>
    <p:embeddedFont>
      <p:font typeface="Outfit SemiBold" pitchFamily="2" charset="0"/>
      <p:regular r:id="rId35"/>
      <p:bold r:id="rId36"/>
    </p:embeddedFont>
    <p:embeddedFont>
      <p:font typeface="SF Pro Display" pitchFamily="2" charset="0"/>
      <p:regular r:id="rId37"/>
      <p:bold r:id="rId38"/>
      <p:italic r:id="rId39"/>
      <p:boldItalic r:id="rId40"/>
    </p:embeddedFont>
    <p:embeddedFont>
      <p:font typeface="SF Pro Display Black" pitchFamily="2" charset="0"/>
      <p:bold r:id="rId41"/>
      <p:italic r:id="rId42"/>
      <p:boldItalic r:id="rId43"/>
    </p:embeddedFont>
    <p:embeddedFont>
      <p:font typeface="SF Pro Display Light" pitchFamily="2" charset="0"/>
      <p:regular r:id="rId44"/>
      <p:italic r:id="rId45"/>
    </p:embeddedFont>
    <p:embeddedFont>
      <p:font typeface="SF PRO DISPLAY MEDIUM" pitchFamily="2" charset="0"/>
      <p:regular r:id="rId46"/>
      <p:italic r:id="rId47"/>
    </p:embeddedFont>
    <p:embeddedFont>
      <p:font typeface="SF PRO DISPLAY MEDIUM" pitchFamily="2" charset="0"/>
      <p:regular r:id="rId46"/>
      <p:italic r:id="rId47"/>
    </p:embeddedFont>
    <p:embeddedFont>
      <p:font typeface="SF PRO DISPLAY THIN" pitchFamily="2" charset="0"/>
      <p:regular r:id="rId48"/>
      <p: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C596"/>
    <a:srgbClr val="A4E996"/>
    <a:srgbClr val="E1F896"/>
    <a:srgbClr val="E196FE"/>
    <a:srgbClr val="B0C7FF"/>
    <a:srgbClr val="000000"/>
    <a:srgbClr val="243356"/>
    <a:srgbClr val="3F5077"/>
    <a:srgbClr val="384655"/>
    <a:srgbClr val="4F6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989E2A-45F8-44B9-BB79-505DCAFE155A}">
  <a:tblStyle styleId="{A4989E2A-45F8-44B9-BB79-505DCAFE15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3"/>
    <p:restoredTop sz="90413"/>
  </p:normalViewPr>
  <p:slideViewPr>
    <p:cSldViewPr snapToGrid="0">
      <p:cViewPr>
        <p:scale>
          <a:sx n="128" d="100"/>
          <a:sy n="128" d="100"/>
        </p:scale>
        <p:origin x="216" y="376"/>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72" d="100"/>
        <a:sy n="172" d="100"/>
      </p:scale>
      <p:origin x="0" y="0"/>
    </p:cViewPr>
  </p:sorterViewPr>
  <p:notesViewPr>
    <p:cSldViewPr snapToGrid="0">
      <p:cViewPr>
        <p:scale>
          <a:sx n="129" d="100"/>
          <a:sy n="129" d="100"/>
        </p:scale>
        <p:origin x="3288" y="-66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font" Target="fonts/font2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4" Type="http://schemas.openxmlformats.org/officeDocument/2006/relationships/font" Target="fonts/font2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font" Target="fonts/font23.fntdata"/><Relationship Id="rId20" Type="http://schemas.openxmlformats.org/officeDocument/2006/relationships/slide" Target="slides/slide19.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font" Target="fonts/font2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0D513C-49F5-9DD6-8957-53CC0585F9B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8" name="Segnaposto note 7">
            <a:extLst>
              <a:ext uri="{FF2B5EF4-FFF2-40B4-BE49-F238E27FC236}">
                <a16:creationId xmlns:a16="http://schemas.microsoft.com/office/drawing/2014/main" id="{F46A622A-FCC6-AE6F-AA70-FDF2CFAA296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L’algoritmo introdotto nell’articolo accademico di Lance Williams tenta proprio di sfruttare le informazioni offerte dalla depth map restituita dal calcolo della visibilità tramite depth-buffer. Lo schema esecutivo, quindi, può essere riassunto nei seguenti 3 passaggi.</a:t>
            </a:r>
          </a:p>
        </p:txBody>
      </p:sp>
    </p:spTree>
    <p:extLst>
      <p:ext uri="{BB962C8B-B14F-4D97-AF65-F5344CB8AC3E}">
        <p14:creationId xmlns:p14="http://schemas.microsoft.com/office/powerpoint/2010/main" val="241119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Note.</a:t>
            </a:r>
          </a:p>
        </p:txBody>
      </p:sp>
    </p:spTree>
    <p:extLst>
      <p:ext uri="{BB962C8B-B14F-4D97-AF65-F5344CB8AC3E}">
        <p14:creationId xmlns:p14="http://schemas.microsoft.com/office/powerpoint/2010/main" val="2406848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Note.</a:t>
            </a:r>
          </a:p>
        </p:txBody>
      </p:sp>
    </p:spTree>
    <p:extLst>
      <p:ext uri="{BB962C8B-B14F-4D97-AF65-F5344CB8AC3E}">
        <p14:creationId xmlns:p14="http://schemas.microsoft.com/office/powerpoint/2010/main" val="1424231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Note.</a:t>
            </a:r>
          </a:p>
        </p:txBody>
      </p:sp>
    </p:spTree>
    <p:extLst>
      <p:ext uri="{BB962C8B-B14F-4D97-AF65-F5344CB8AC3E}">
        <p14:creationId xmlns:p14="http://schemas.microsoft.com/office/powerpoint/2010/main" val="17581724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3288999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39927833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p>
            </p:txBody>
          </p:sp>
        </mc:Choice>
        <mc:Fallback xmlns="">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Per capire come sviluppare uno stimatore di posizione, rivediamo brevemente la dinamica del problema.</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Prendiamo come riferimento uno scenario bidimensionale con </a:t>
                </a:r>
                <a:r>
                  <a:rPr lang="it-IT" sz="1400" i="0" dirty="0">
                    <a:latin typeface="Cambria Math" panose="02040503050406030204" pitchFamily="18" charset="0"/>
                    <a:ea typeface="SF Pro Display" pitchFamily="2" charset="0"/>
                    <a:cs typeface="SF Pro Display" pitchFamily="2" charset="0"/>
                  </a:rPr>
                  <a:t>𝑁</a:t>
                </a:r>
                <a:r>
                  <a:rPr lang="it-IT" sz="1400" dirty="0">
                    <a:latin typeface="SF Pro Display" pitchFamily="2" charset="0"/>
                    <a:ea typeface="SF Pro Display" pitchFamily="2" charset="0"/>
                    <a:cs typeface="SF Pro Display" pitchFamily="2" charset="0"/>
                  </a:rPr>
                  <a:t> dispositivi wireless (detti anchors) la cui posizione è descritta dalle coordinate </a:t>
                </a:r>
                <a:r>
                  <a:rPr lang="it-IT" sz="1400" b="0" i="0">
                    <a:latin typeface="Cambria Math" panose="02040503050406030204" pitchFamily="18" charset="0"/>
                    <a:ea typeface="SF Pro Display" pitchFamily="2" charset="0"/>
                    <a:cs typeface="SF Pro Display" pitchFamily="2" charset="0"/>
                  </a:rPr>
                  <a:t>𝑎_𝑖</a:t>
                </a:r>
                <a:r>
                  <a:rPr lang="it-IT" sz="1400" dirty="0">
                    <a:latin typeface="SF Pro Display" pitchFamily="2" charset="0"/>
                    <a:ea typeface="SF Pro Display" pitchFamily="2" charset="0"/>
                    <a:cs typeface="SF Pro Display" pitchFamily="2" charset="0"/>
                  </a:rPr>
                  <a:t>, ed un target la cui posizione da stimare è </a:t>
                </a:r>
                <a:r>
                  <a:rPr lang="it-IT" sz="1400" b="0" i="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La distanza </a:t>
                </a:r>
                <a:r>
                  <a:rPr lang="it-IT" sz="1400" b="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tra il target e l’</a:t>
                </a:r>
                <a:r>
                  <a:rPr lang="it-IT" sz="1400" i="0" dirty="0">
                    <a:latin typeface="Cambria Math" panose="02040503050406030204" pitchFamily="18" charset="0"/>
                    <a:ea typeface="SF Pro Display" pitchFamily="2" charset="0"/>
                    <a:cs typeface="SF Pro Display" pitchFamily="2" charset="0"/>
                  </a:rPr>
                  <a:t>𝑖</a:t>
                </a:r>
                <a:r>
                  <a:rPr lang="it-IT" sz="1400" dirty="0">
                    <a:latin typeface="SF Pro Display" pitchFamily="2" charset="0"/>
                    <a:ea typeface="SF Pro Display" pitchFamily="2" charset="0"/>
                    <a:cs typeface="SF Pro Display" pitchFamily="2" charset="0"/>
                  </a:rPr>
                  <a:t>-esima anchor può essere espressa tramite la formula della norma euclidea. Dato che la posizione del target </a:t>
                </a:r>
                <a:r>
                  <a:rPr lang="it-IT" sz="1400" i="0" dirty="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 non è nota a priori, il valore </a:t>
                </a:r>
                <a:r>
                  <a:rPr lang="it-IT" sz="140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non può essere calcolato direttamente.</a:t>
                </a:r>
              </a:p>
            </p:txBody>
          </p:sp>
        </mc:Fallback>
      </mc:AlternateContent>
    </p:spTree>
    <p:extLst>
      <p:ext uri="{BB962C8B-B14F-4D97-AF65-F5344CB8AC3E}">
        <p14:creationId xmlns:p14="http://schemas.microsoft.com/office/powerpoint/2010/main" val="3275369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endParaRPr dirty="0"/>
          </a:p>
        </p:txBody>
      </p:sp>
    </p:spTree>
    <p:extLst>
      <p:ext uri="{BB962C8B-B14F-4D97-AF65-F5344CB8AC3E}">
        <p14:creationId xmlns:p14="http://schemas.microsoft.com/office/powerpoint/2010/main" val="121217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16666665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062011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Dividiamo la discussione in queste 8 sezioni: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24405697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Presentazione offerta da Mario Gabriele Carofano.</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Nell’ambito della computer grafica, le ombre sono utilizzate per migliorare sensibilmente:</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L’INTELLIGIBILITÀ DI UNA SCENA,</a:t>
            </a:r>
            <a:r>
              <a:rPr lang="it-IT" dirty="0">
                <a:latin typeface="SF Pro Display" pitchFamily="2" charset="0"/>
                <a:ea typeface="SF Pro Display" pitchFamily="2" charset="0"/>
                <a:cs typeface="SF Pro Display" pitchFamily="2" charset="0"/>
              </a:rPr>
              <a:t> cioè la chiarezza dell’interpretazione. </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COMPRENSIBILITÀ DI UN OGGETTO</a:t>
            </a:r>
            <a:r>
              <a:rPr lang="it-IT" dirty="0">
                <a:latin typeface="SF Pro Display" pitchFamily="2" charset="0"/>
                <a:ea typeface="SF Pro Display" pitchFamily="2" charset="0"/>
                <a:cs typeface="SF Pro Display" pitchFamily="2" charset="0"/>
              </a:rPr>
              <a:t> e la sua posizione relativa nella scena rispetto alla fonte luminosa.</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IL LIVELLO DI REALISMO</a:t>
            </a:r>
            <a:r>
              <a:rPr lang="it-IT" dirty="0">
                <a:latin typeface="SF Pro Display" pitchFamily="2" charset="0"/>
                <a:ea typeface="SF Pro Display" pitchFamily="2" charset="0"/>
                <a:cs typeface="SF Pro Display" pitchFamily="2" charset="0"/>
              </a:rPr>
              <a:t> di un’animazione.</a:t>
            </a: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2424139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lo sviluppo di questo progetto, mi sono principalmente basato sui seguenti riferimenti: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primo è l’articolo accademico vero e proprio pubblicato da Lance Williams nel 1978 dove si spiega la tecnica dello shadow mapping.</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secondo è un sito web nel quale è proposta una possibile implementazione dello shadow mapping.</a:t>
            </a:r>
          </a:p>
        </p:txBody>
      </p:sp>
    </p:spTree>
    <p:extLst>
      <p:ext uri="{BB962C8B-B14F-4D97-AF65-F5344CB8AC3E}">
        <p14:creationId xmlns:p14="http://schemas.microsoft.com/office/powerpoint/2010/main" val="40138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Storicamente, sono stati pubblicati diversi metodi per la determinazione delle ombre di oggetti in una scena digitale. Tra questi, ricordiamo:</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 realizzazione di ombre tramite SHADOW VOLUMES, utilizza una mesh di poligoni che proiettano l’ombra degli oggetti andando ad estrudere la geometria (o silhouette) dei vertici che sono illuminati. Una possibile implementazione per questa tecnica utilizza lo stencil buffer per memorizzare Il poligono che deve essere estruso. Per questo motivo è una tecnica </a:t>
            </a:r>
            <a:r>
              <a:rPr lang="it-IT" sz="1400" dirty="0" err="1">
                <a:latin typeface="SF Pro Display" pitchFamily="2" charset="0"/>
                <a:ea typeface="SF Pro Display" pitchFamily="2" charset="0"/>
                <a:cs typeface="SF Pro Display" pitchFamily="2" charset="0"/>
              </a:rPr>
              <a:t>object-based</a:t>
            </a:r>
            <a:r>
              <a:rPr lang="it-IT" sz="1400" dirty="0">
                <a:latin typeface="SF Pro Display" pitchFamily="2" charset="0"/>
                <a:ea typeface="SF Pro Display" pitchFamily="2" charset="0"/>
                <a:cs typeface="SF Pro Display" pitchFamily="2" charset="0"/>
              </a:rPr>
              <a:t>.</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 realizzazione di ombre tramite SHADOW MAPPING, una tecnica che lavora in post-produzione, cioè quando la scena è stata già </a:t>
            </a:r>
            <a:r>
              <a:rPr lang="it-IT" sz="1400" dirty="0" err="1">
                <a:latin typeface="SF Pro Display" pitchFamily="2" charset="0"/>
                <a:ea typeface="SF Pro Display" pitchFamily="2" charset="0"/>
                <a:cs typeface="SF Pro Display" pitchFamily="2" charset="0"/>
              </a:rPr>
              <a:t>renderizzata</a:t>
            </a:r>
            <a:r>
              <a:rPr lang="it-IT" sz="1400" dirty="0">
                <a:latin typeface="SF Pro Display" pitchFamily="2" charset="0"/>
                <a:ea typeface="SF Pro Display" pitchFamily="2" charset="0"/>
                <a:cs typeface="SF Pro Display" pitchFamily="2" charset="0"/>
              </a:rPr>
              <a:t>. Per questo motivo è detta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 La sua implementazione prevede l'utilizzo di una texture ottenuta dal depth buffer, detta depth map o shadow map, per disegnare le ombre proiettate da una singola fonte luminosa.</a:t>
            </a:r>
          </a:p>
        </p:txBody>
      </p:sp>
    </p:spTree>
    <p:extLst>
      <p:ext uri="{BB962C8B-B14F-4D97-AF65-F5344CB8AC3E}">
        <p14:creationId xmlns:p14="http://schemas.microsoft.com/office/powerpoint/2010/main" val="311261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Prima di introdurre l’algoritmo dello shadow mapping, vorrei aprire una piccola parentesi su alcune caratteristiche appena menzionate.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La pipeline grafica è la sequenza di operazioni che restituisce un’immagine bitmap (a seguito della fase di display o digitalizzazione) a partire dagli oggetti tridimensionali presenti in una scena (fase di </a:t>
            </a:r>
            <a:r>
              <a:rPr lang="it-IT" sz="1400" dirty="0" err="1">
                <a:latin typeface="SF Pro Display" pitchFamily="2" charset="0"/>
                <a:ea typeface="SF Pro Display" pitchFamily="2" charset="0"/>
                <a:cs typeface="SF Pro Display" pitchFamily="2" charset="0"/>
              </a:rPr>
              <a:t>modeling</a:t>
            </a:r>
            <a:r>
              <a:rPr lang="it-IT" sz="1400" dirty="0">
                <a:latin typeface="SF Pro Display" pitchFamily="2" charset="0"/>
                <a:ea typeface="SF Pro Display" pitchFamily="2" charset="0"/>
                <a:cs typeface="SF Pro Display" pitchFamily="2" charset="0"/>
              </a:rPr>
              <a:t>). Tra queste due fasi, vi è quella di rendering, che trasforma lo spazio tridimensionale in input in un’immagine in uno spazio bidimensionale.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Come detto prima, lo shadow mapping lavora in post-produzione, cioè esattamente tra la fase di «Projection» e la fase di «Rasterization». In questo modo, può offrire delle prestazioni efficienti </a:t>
            </a:r>
            <a:r>
              <a:rPr lang="it-IT" sz="1400" dirty="0">
                <a:effectLst/>
                <a:latin typeface="SF Pro Display" pitchFamily="2" charset="0"/>
                <a:ea typeface="SF Pro Display" pitchFamily="2" charset="0"/>
                <a:cs typeface="SF Pro Display" pitchFamily="2" charset="0"/>
              </a:rPr>
              <a:t>siccome </a:t>
            </a:r>
            <a:r>
              <a:rPr lang="it-IT" dirty="0">
                <a:effectLst/>
              </a:rPr>
              <a:t>non dipende dalla complessità della scena (numero di oggetti), ma solo dalla risoluzione dell’immagine (da qui il termine image-</a:t>
            </a:r>
            <a:r>
              <a:rPr lang="it-IT" dirty="0" err="1">
                <a:effectLst/>
              </a:rPr>
              <a:t>based</a:t>
            </a:r>
            <a:r>
              <a:rPr lang="it-IT" dirty="0">
                <a:effectLst/>
              </a:rPr>
              <a:t>).</a:t>
            </a: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155879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Nell’implementazione che vedremo più avanti, saranno utilizzati due buffer:</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FRAME BUFFER. Si utilizza per conservare un’intera immagine digitale, detta frame, cioè l'immagine restituita dalla pipeline grafica.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DEPTH BUFFER. Si utilizza per stabilire quali sono le superfici visibili di una scena, conservando il valore di profondità di ogni punto dell’immagine.</a:t>
            </a:r>
          </a:p>
        </p:txBody>
      </p:sp>
    </p:spTree>
    <p:extLst>
      <p:ext uri="{BB962C8B-B14F-4D97-AF65-F5344CB8AC3E}">
        <p14:creationId xmlns:p14="http://schemas.microsoft.com/office/powerpoint/2010/main" val="379257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Nella realizzazione dello shadow mapping, quindi, è di fondamentale importanza capire cos’è e come funziona una shadow map.</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Una shadow map altro non </a:t>
            </a:r>
            <a:r>
              <a:rPr lang="it-IT" dirty="0"/>
              <a:t>è che un’immagine contenente la misura della distanza di una superficie di un oggetto nella scena da un determinato punto di vista. Questa, si costruisce assegnando ad ogni suo pixel un valore rappresentante la distanza dal punto di riferimento dell’osservatore, valore memorizzata nell’area di memoria del </a:t>
            </a:r>
            <a:r>
              <a:rPr lang="it-IT" dirty="0" err="1"/>
              <a:t>Z</a:t>
            </a:r>
            <a:r>
              <a:rPr lang="it-IT" dirty="0"/>
              <a:t>-buffer.</a:t>
            </a:r>
          </a:p>
        </p:txBody>
      </p:sp>
    </p:spTree>
    <p:extLst>
      <p:ext uri="{BB962C8B-B14F-4D97-AF65-F5344CB8AC3E}">
        <p14:creationId xmlns:p14="http://schemas.microsoft.com/office/powerpoint/2010/main" val="130165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1" r:id="rId4"/>
    <p:sldLayoutId id="2147483676"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gcarofano/Shadow-Mapping"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20000" y="1053973"/>
            <a:ext cx="4395336" cy="1846629"/>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it-IT" b="1" dirty="0">
                <a:solidFill>
                  <a:schemeClr val="bg2">
                    <a:lumMod val="10000"/>
                  </a:schemeClr>
                </a:solidFill>
              </a:rPr>
              <a:t>Introduzione allo Shadow Mapping in Computer Graphics</a:t>
            </a:r>
            <a:endParaRPr b="0" dirty="0">
              <a:solidFill>
                <a:schemeClr val="bg2">
                  <a:lumMod val="10000"/>
                </a:schemeClr>
              </a:solidFill>
              <a:latin typeface="Outfit Medium" pitchFamily="2" charset="0"/>
            </a:endParaRPr>
          </a:p>
        </p:txBody>
      </p:sp>
      <p:sp>
        <p:nvSpPr>
          <p:cNvPr id="345" name="Google Shape;345;p36"/>
          <p:cNvSpPr txBox="1">
            <a:spLocks noGrp="1"/>
          </p:cNvSpPr>
          <p:nvPr>
            <p:ph type="subTitle" idx="1"/>
          </p:nvPr>
        </p:nvSpPr>
        <p:spPr>
          <a:xfrm>
            <a:off x="720000" y="2987345"/>
            <a:ext cx="4160700" cy="1506536"/>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Docente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lvl="0" indent="0" algn="l" rtl="0">
              <a:spcBef>
                <a:spcPts val="0"/>
              </a:spcBef>
              <a:spcAft>
                <a:spcPts val="0"/>
              </a:spcAft>
              <a:buNone/>
            </a:pPr>
            <a:r>
              <a:rPr lang="en" dirty="0">
                <a:solidFill>
                  <a:schemeClr val="bg2">
                    <a:lumMod val="10000"/>
                  </a:schemeClr>
                </a:solidFill>
                <a:latin typeface="SF Pro Display Medium" pitchFamily="2" charset="0"/>
                <a:ea typeface="SF Pro Display Medium" pitchFamily="2" charset="0"/>
                <a:cs typeface="SF Pro Display Medium" pitchFamily="2" charset="0"/>
              </a:rPr>
              <a:t>Diego Romano</a:t>
            </a:r>
          </a:p>
          <a:p>
            <a:pPr marL="0" lvl="0" indent="0" rtl="0">
              <a:spcBef>
                <a:spcPts val="60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Studente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indent="0"/>
            <a:r>
              <a:rPr lang="it-IT" dirty="0">
                <a:solidFill>
                  <a:schemeClr val="bg2">
                    <a:lumMod val="10000"/>
                  </a:schemeClr>
                </a:solidFill>
                <a:latin typeface="SF Pro Display Medium" pitchFamily="2" charset="0"/>
                <a:ea typeface="SF Pro Display Medium" pitchFamily="2" charset="0"/>
                <a:cs typeface="SF Pro Display Medium" pitchFamily="2" charset="0"/>
              </a:rPr>
              <a:t>Mario Gabriele Carofano</a:t>
            </a:r>
          </a:p>
          <a:p>
            <a:pPr marL="0" indent="0">
              <a:spcBef>
                <a:spcPts val="600"/>
              </a:spcBef>
            </a:pPr>
            <a:r>
              <a:rPr lang="it-IT" sz="1200" i="1" dirty="0">
                <a:solidFill>
                  <a:schemeClr val="bg2">
                    <a:lumMod val="10000"/>
                  </a:schemeClr>
                </a:solidFill>
                <a:latin typeface="SF Pro Display" pitchFamily="2" charset="0"/>
                <a:ea typeface="SF Pro Display" pitchFamily="2" charset="0"/>
                <a:cs typeface="SF Pro Display" pitchFamily="2" charset="0"/>
              </a:rPr>
              <a:t>Università degli Studi di Napoli "Federico II"</a:t>
            </a:r>
          </a:p>
        </p:txBody>
      </p:sp>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24;p39">
            <a:extLst>
              <a:ext uri="{FF2B5EF4-FFF2-40B4-BE49-F238E27FC236}">
                <a16:creationId xmlns:a16="http://schemas.microsoft.com/office/drawing/2014/main" id="{4DFD2505-E11B-FD87-D9D0-C1C5505574EA}"/>
              </a:ext>
            </a:extLst>
          </p:cNvPr>
          <p:cNvCxnSpPr/>
          <p:nvPr/>
        </p:nvCxnSpPr>
        <p:spPr>
          <a:xfrm>
            <a:off x="828313" y="82800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p:cTn id="7" dur="1000" fill="hold"/>
                                        <p:tgtEl>
                                          <p:spTgt spid="348"/>
                                        </p:tgtEl>
                                        <p:attrNameLst>
                                          <p:attrName>ppt_w</p:attrName>
                                        </p:attrNameLst>
                                      </p:cBhvr>
                                      <p:tavLst>
                                        <p:tav tm="0">
                                          <p:val>
                                            <p:fltVal val="0"/>
                                          </p:val>
                                        </p:tav>
                                        <p:tav tm="100000">
                                          <p:val>
                                            <p:strVal val="#ppt_w"/>
                                          </p:val>
                                        </p:tav>
                                      </p:tavLst>
                                    </p:anim>
                                    <p:anim calcmode="lin" valueType="num">
                                      <p:cBhvr>
                                        <p:cTn id="8" dur="1000" fill="hold"/>
                                        <p:tgtEl>
                                          <p:spTgt spid="348"/>
                                        </p:tgtEl>
                                        <p:attrNameLst>
                                          <p:attrName>ppt_h</p:attrName>
                                        </p:attrNameLst>
                                      </p:cBhvr>
                                      <p:tavLst>
                                        <p:tav tm="0">
                                          <p:val>
                                            <p:fltVal val="0"/>
                                          </p:val>
                                        </p:tav>
                                        <p:tav tm="100000">
                                          <p:val>
                                            <p:strVal val="#ppt_h"/>
                                          </p:val>
                                        </p:tav>
                                      </p:tavLst>
                                    </p:anim>
                                    <p:anim calcmode="lin" valueType="num">
                                      <p:cBhvr>
                                        <p:cTn id="9" dur="1000" fill="hold"/>
                                        <p:tgtEl>
                                          <p:spTgt spid="348"/>
                                        </p:tgtEl>
                                        <p:attrNameLst>
                                          <p:attrName>style.rotation</p:attrName>
                                        </p:attrNameLst>
                                      </p:cBhvr>
                                      <p:tavLst>
                                        <p:tav tm="0">
                                          <p:val>
                                            <p:fltVal val="90"/>
                                          </p:val>
                                        </p:tav>
                                        <p:tav tm="100000">
                                          <p:val>
                                            <p:fltVal val="0"/>
                                          </p:val>
                                        </p:tav>
                                      </p:tavLst>
                                    </p:anim>
                                    <p:animEffect transition="in" filter="fade">
                                      <p:cBhvr>
                                        <p:cTn id="10" dur="1000"/>
                                        <p:tgtEl>
                                          <p:spTgt spid="3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9"/>
                                        </p:tgtEl>
                                        <p:attrNameLst>
                                          <p:attrName>style.visibility</p:attrName>
                                        </p:attrNameLst>
                                      </p:cBhvr>
                                      <p:to>
                                        <p:strVal val="visible"/>
                                      </p:to>
                                    </p:set>
                                    <p:anim calcmode="lin" valueType="num">
                                      <p:cBhvr>
                                        <p:cTn id="13" dur="1000" fill="hold"/>
                                        <p:tgtEl>
                                          <p:spTgt spid="349"/>
                                        </p:tgtEl>
                                        <p:attrNameLst>
                                          <p:attrName>ppt_w</p:attrName>
                                        </p:attrNameLst>
                                      </p:cBhvr>
                                      <p:tavLst>
                                        <p:tav tm="0">
                                          <p:val>
                                            <p:fltVal val="0"/>
                                          </p:val>
                                        </p:tav>
                                        <p:tav tm="100000">
                                          <p:val>
                                            <p:strVal val="#ppt_w"/>
                                          </p:val>
                                        </p:tav>
                                      </p:tavLst>
                                    </p:anim>
                                    <p:anim calcmode="lin" valueType="num">
                                      <p:cBhvr>
                                        <p:cTn id="14" dur="1000" fill="hold"/>
                                        <p:tgtEl>
                                          <p:spTgt spid="349"/>
                                        </p:tgtEl>
                                        <p:attrNameLst>
                                          <p:attrName>ppt_h</p:attrName>
                                        </p:attrNameLst>
                                      </p:cBhvr>
                                      <p:tavLst>
                                        <p:tav tm="0">
                                          <p:val>
                                            <p:fltVal val="0"/>
                                          </p:val>
                                        </p:tav>
                                        <p:tav tm="100000">
                                          <p:val>
                                            <p:strVal val="#ppt_h"/>
                                          </p:val>
                                        </p:tav>
                                      </p:tavLst>
                                    </p:anim>
                                    <p:anim calcmode="lin" valueType="num">
                                      <p:cBhvr>
                                        <p:cTn id="15" dur="1000" fill="hold"/>
                                        <p:tgtEl>
                                          <p:spTgt spid="349"/>
                                        </p:tgtEl>
                                        <p:attrNameLst>
                                          <p:attrName>style.rotation</p:attrName>
                                        </p:attrNameLst>
                                      </p:cBhvr>
                                      <p:tavLst>
                                        <p:tav tm="0">
                                          <p:val>
                                            <p:fltVal val="90"/>
                                          </p:val>
                                        </p:tav>
                                        <p:tav tm="100000">
                                          <p:val>
                                            <p:fltVal val="0"/>
                                          </p:val>
                                        </p:tav>
                                      </p:tavLst>
                                    </p:anim>
                                    <p:animEffect transition="in" filter="fade">
                                      <p:cBhvr>
                                        <p:cTn id="16" dur="1000"/>
                                        <p:tgtEl>
                                          <p:spTgt spid="34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50"/>
                                        </p:tgtEl>
                                        <p:attrNameLst>
                                          <p:attrName>style.visibility</p:attrName>
                                        </p:attrNameLst>
                                      </p:cBhvr>
                                      <p:to>
                                        <p:strVal val="visible"/>
                                      </p:to>
                                    </p:set>
                                    <p:anim calcmode="lin" valueType="num">
                                      <p:cBhvr>
                                        <p:cTn id="19" dur="1000" fill="hold"/>
                                        <p:tgtEl>
                                          <p:spTgt spid="350"/>
                                        </p:tgtEl>
                                        <p:attrNameLst>
                                          <p:attrName>ppt_w</p:attrName>
                                        </p:attrNameLst>
                                      </p:cBhvr>
                                      <p:tavLst>
                                        <p:tav tm="0">
                                          <p:val>
                                            <p:fltVal val="0"/>
                                          </p:val>
                                        </p:tav>
                                        <p:tav tm="100000">
                                          <p:val>
                                            <p:strVal val="#ppt_w"/>
                                          </p:val>
                                        </p:tav>
                                      </p:tavLst>
                                    </p:anim>
                                    <p:anim calcmode="lin" valueType="num">
                                      <p:cBhvr>
                                        <p:cTn id="20" dur="1000" fill="hold"/>
                                        <p:tgtEl>
                                          <p:spTgt spid="350"/>
                                        </p:tgtEl>
                                        <p:attrNameLst>
                                          <p:attrName>ppt_h</p:attrName>
                                        </p:attrNameLst>
                                      </p:cBhvr>
                                      <p:tavLst>
                                        <p:tav tm="0">
                                          <p:val>
                                            <p:fltVal val="0"/>
                                          </p:val>
                                        </p:tav>
                                        <p:tav tm="100000">
                                          <p:val>
                                            <p:strVal val="#ppt_h"/>
                                          </p:val>
                                        </p:tav>
                                      </p:tavLst>
                                    </p:anim>
                                    <p:anim calcmode="lin" valueType="num">
                                      <p:cBhvr>
                                        <p:cTn id="21" dur="1000" fill="hold"/>
                                        <p:tgtEl>
                                          <p:spTgt spid="350"/>
                                        </p:tgtEl>
                                        <p:attrNameLst>
                                          <p:attrName>style.rotation</p:attrName>
                                        </p:attrNameLst>
                                      </p:cBhvr>
                                      <p:tavLst>
                                        <p:tav tm="0">
                                          <p:val>
                                            <p:fltVal val="90"/>
                                          </p:val>
                                        </p:tav>
                                        <p:tav tm="100000">
                                          <p:val>
                                            <p:fltVal val="0"/>
                                          </p:val>
                                        </p:tav>
                                      </p:tavLst>
                                    </p:anim>
                                    <p:animEffect transition="in" filter="fade">
                                      <p:cBhvr>
                                        <p:cTn id="22" dur="1000"/>
                                        <p:tgtEl>
                                          <p:spTgt spid="35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1"/>
                                        </p:tgtEl>
                                        <p:attrNameLst>
                                          <p:attrName>style.visibility</p:attrName>
                                        </p:attrNameLst>
                                      </p:cBhvr>
                                      <p:to>
                                        <p:strVal val="visible"/>
                                      </p:to>
                                    </p:set>
                                    <p:anim calcmode="lin" valueType="num">
                                      <p:cBhvr>
                                        <p:cTn id="25" dur="1000" fill="hold"/>
                                        <p:tgtEl>
                                          <p:spTgt spid="351"/>
                                        </p:tgtEl>
                                        <p:attrNameLst>
                                          <p:attrName>ppt_w</p:attrName>
                                        </p:attrNameLst>
                                      </p:cBhvr>
                                      <p:tavLst>
                                        <p:tav tm="0">
                                          <p:val>
                                            <p:fltVal val="0"/>
                                          </p:val>
                                        </p:tav>
                                        <p:tav tm="100000">
                                          <p:val>
                                            <p:strVal val="#ppt_w"/>
                                          </p:val>
                                        </p:tav>
                                      </p:tavLst>
                                    </p:anim>
                                    <p:anim calcmode="lin" valueType="num">
                                      <p:cBhvr>
                                        <p:cTn id="26" dur="1000" fill="hold"/>
                                        <p:tgtEl>
                                          <p:spTgt spid="351"/>
                                        </p:tgtEl>
                                        <p:attrNameLst>
                                          <p:attrName>ppt_h</p:attrName>
                                        </p:attrNameLst>
                                      </p:cBhvr>
                                      <p:tavLst>
                                        <p:tav tm="0">
                                          <p:val>
                                            <p:fltVal val="0"/>
                                          </p:val>
                                        </p:tav>
                                        <p:tav tm="100000">
                                          <p:val>
                                            <p:strVal val="#ppt_h"/>
                                          </p:val>
                                        </p:tav>
                                      </p:tavLst>
                                    </p:anim>
                                    <p:anim calcmode="lin" valueType="num">
                                      <p:cBhvr>
                                        <p:cTn id="27" dur="1000" fill="hold"/>
                                        <p:tgtEl>
                                          <p:spTgt spid="351"/>
                                        </p:tgtEl>
                                        <p:attrNameLst>
                                          <p:attrName>style.rotation</p:attrName>
                                        </p:attrNameLst>
                                      </p:cBhvr>
                                      <p:tavLst>
                                        <p:tav tm="0">
                                          <p:val>
                                            <p:fltVal val="90"/>
                                          </p:val>
                                        </p:tav>
                                        <p:tav tm="100000">
                                          <p:val>
                                            <p:fltVal val="0"/>
                                          </p:val>
                                        </p:tav>
                                      </p:tavLst>
                                    </p:anim>
                                    <p:animEffect transition="in" filter="fade">
                                      <p:cBhvr>
                                        <p:cTn id="28" dur="1000"/>
                                        <p:tgtEl>
                                          <p:spTgt spid="35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52"/>
                                        </p:tgtEl>
                                        <p:attrNameLst>
                                          <p:attrName>style.visibility</p:attrName>
                                        </p:attrNameLst>
                                      </p:cBhvr>
                                      <p:to>
                                        <p:strVal val="visible"/>
                                      </p:to>
                                    </p:set>
                                    <p:anim calcmode="lin" valueType="num">
                                      <p:cBhvr>
                                        <p:cTn id="31" dur="1000" fill="hold"/>
                                        <p:tgtEl>
                                          <p:spTgt spid="352"/>
                                        </p:tgtEl>
                                        <p:attrNameLst>
                                          <p:attrName>ppt_w</p:attrName>
                                        </p:attrNameLst>
                                      </p:cBhvr>
                                      <p:tavLst>
                                        <p:tav tm="0">
                                          <p:val>
                                            <p:fltVal val="0"/>
                                          </p:val>
                                        </p:tav>
                                        <p:tav tm="100000">
                                          <p:val>
                                            <p:strVal val="#ppt_w"/>
                                          </p:val>
                                        </p:tav>
                                      </p:tavLst>
                                    </p:anim>
                                    <p:anim calcmode="lin" valueType="num">
                                      <p:cBhvr>
                                        <p:cTn id="32" dur="1000" fill="hold"/>
                                        <p:tgtEl>
                                          <p:spTgt spid="352"/>
                                        </p:tgtEl>
                                        <p:attrNameLst>
                                          <p:attrName>ppt_h</p:attrName>
                                        </p:attrNameLst>
                                      </p:cBhvr>
                                      <p:tavLst>
                                        <p:tav tm="0">
                                          <p:val>
                                            <p:fltVal val="0"/>
                                          </p:val>
                                        </p:tav>
                                        <p:tav tm="100000">
                                          <p:val>
                                            <p:strVal val="#ppt_h"/>
                                          </p:val>
                                        </p:tav>
                                      </p:tavLst>
                                    </p:anim>
                                    <p:anim calcmode="lin" valueType="num">
                                      <p:cBhvr>
                                        <p:cTn id="33" dur="1000" fill="hold"/>
                                        <p:tgtEl>
                                          <p:spTgt spid="352"/>
                                        </p:tgtEl>
                                        <p:attrNameLst>
                                          <p:attrName>style.rotation</p:attrName>
                                        </p:attrNameLst>
                                      </p:cBhvr>
                                      <p:tavLst>
                                        <p:tav tm="0">
                                          <p:val>
                                            <p:fltVal val="90"/>
                                          </p:val>
                                        </p:tav>
                                        <p:tav tm="100000">
                                          <p:val>
                                            <p:fltVal val="0"/>
                                          </p:val>
                                        </p:tav>
                                      </p:tavLst>
                                    </p:anim>
                                    <p:animEffect transition="in" filter="fade">
                                      <p:cBhvr>
                                        <p:cTn id="34" dur="1000"/>
                                        <p:tgtEl>
                                          <p:spTgt spid="35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53"/>
                                        </p:tgtEl>
                                        <p:attrNameLst>
                                          <p:attrName>style.visibility</p:attrName>
                                        </p:attrNameLst>
                                      </p:cBhvr>
                                      <p:to>
                                        <p:strVal val="visible"/>
                                      </p:to>
                                    </p:set>
                                    <p:anim calcmode="lin" valueType="num">
                                      <p:cBhvr>
                                        <p:cTn id="37" dur="1000" fill="hold"/>
                                        <p:tgtEl>
                                          <p:spTgt spid="353"/>
                                        </p:tgtEl>
                                        <p:attrNameLst>
                                          <p:attrName>ppt_w</p:attrName>
                                        </p:attrNameLst>
                                      </p:cBhvr>
                                      <p:tavLst>
                                        <p:tav tm="0">
                                          <p:val>
                                            <p:fltVal val="0"/>
                                          </p:val>
                                        </p:tav>
                                        <p:tav tm="100000">
                                          <p:val>
                                            <p:strVal val="#ppt_w"/>
                                          </p:val>
                                        </p:tav>
                                      </p:tavLst>
                                    </p:anim>
                                    <p:anim calcmode="lin" valueType="num">
                                      <p:cBhvr>
                                        <p:cTn id="38" dur="1000" fill="hold"/>
                                        <p:tgtEl>
                                          <p:spTgt spid="353"/>
                                        </p:tgtEl>
                                        <p:attrNameLst>
                                          <p:attrName>ppt_h</p:attrName>
                                        </p:attrNameLst>
                                      </p:cBhvr>
                                      <p:tavLst>
                                        <p:tav tm="0">
                                          <p:val>
                                            <p:fltVal val="0"/>
                                          </p:val>
                                        </p:tav>
                                        <p:tav tm="100000">
                                          <p:val>
                                            <p:strVal val="#ppt_h"/>
                                          </p:val>
                                        </p:tav>
                                      </p:tavLst>
                                    </p:anim>
                                    <p:anim calcmode="lin" valueType="num">
                                      <p:cBhvr>
                                        <p:cTn id="39" dur="1000" fill="hold"/>
                                        <p:tgtEl>
                                          <p:spTgt spid="353"/>
                                        </p:tgtEl>
                                        <p:attrNameLst>
                                          <p:attrName>style.rotation</p:attrName>
                                        </p:attrNameLst>
                                      </p:cBhvr>
                                      <p:tavLst>
                                        <p:tav tm="0">
                                          <p:val>
                                            <p:fltVal val="90"/>
                                          </p:val>
                                        </p:tav>
                                        <p:tav tm="100000">
                                          <p:val>
                                            <p:fltVal val="0"/>
                                          </p:val>
                                        </p:tav>
                                      </p:tavLst>
                                    </p:anim>
                                    <p:animEffect transition="in" filter="fade">
                                      <p:cBhvr>
                                        <p:cTn id="40" dur="1000"/>
                                        <p:tgtEl>
                                          <p:spTgt spid="35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54"/>
                                        </p:tgtEl>
                                        <p:attrNameLst>
                                          <p:attrName>style.visibility</p:attrName>
                                        </p:attrNameLst>
                                      </p:cBhvr>
                                      <p:to>
                                        <p:strVal val="visible"/>
                                      </p:to>
                                    </p:set>
                                    <p:anim calcmode="lin" valueType="num">
                                      <p:cBhvr>
                                        <p:cTn id="43" dur="1000" fill="hold"/>
                                        <p:tgtEl>
                                          <p:spTgt spid="354"/>
                                        </p:tgtEl>
                                        <p:attrNameLst>
                                          <p:attrName>ppt_w</p:attrName>
                                        </p:attrNameLst>
                                      </p:cBhvr>
                                      <p:tavLst>
                                        <p:tav tm="0">
                                          <p:val>
                                            <p:fltVal val="0"/>
                                          </p:val>
                                        </p:tav>
                                        <p:tav tm="100000">
                                          <p:val>
                                            <p:strVal val="#ppt_w"/>
                                          </p:val>
                                        </p:tav>
                                      </p:tavLst>
                                    </p:anim>
                                    <p:anim calcmode="lin" valueType="num">
                                      <p:cBhvr>
                                        <p:cTn id="44" dur="1000" fill="hold"/>
                                        <p:tgtEl>
                                          <p:spTgt spid="354"/>
                                        </p:tgtEl>
                                        <p:attrNameLst>
                                          <p:attrName>ppt_h</p:attrName>
                                        </p:attrNameLst>
                                      </p:cBhvr>
                                      <p:tavLst>
                                        <p:tav tm="0">
                                          <p:val>
                                            <p:fltVal val="0"/>
                                          </p:val>
                                        </p:tav>
                                        <p:tav tm="100000">
                                          <p:val>
                                            <p:strVal val="#ppt_h"/>
                                          </p:val>
                                        </p:tav>
                                      </p:tavLst>
                                    </p:anim>
                                    <p:anim calcmode="lin" valueType="num">
                                      <p:cBhvr>
                                        <p:cTn id="45" dur="1000" fill="hold"/>
                                        <p:tgtEl>
                                          <p:spTgt spid="354"/>
                                        </p:tgtEl>
                                        <p:attrNameLst>
                                          <p:attrName>style.rotation</p:attrName>
                                        </p:attrNameLst>
                                      </p:cBhvr>
                                      <p:tavLst>
                                        <p:tav tm="0">
                                          <p:val>
                                            <p:fltVal val="90"/>
                                          </p:val>
                                        </p:tav>
                                        <p:tav tm="100000">
                                          <p:val>
                                            <p:fltVal val="0"/>
                                          </p:val>
                                        </p:tav>
                                      </p:tavLst>
                                    </p:anim>
                                    <p:animEffect transition="in" filter="fade">
                                      <p:cBhvr>
                                        <p:cTn id="46" dur="1000"/>
                                        <p:tgtEl>
                                          <p:spTgt spid="35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55"/>
                                        </p:tgtEl>
                                        <p:attrNameLst>
                                          <p:attrName>style.visibility</p:attrName>
                                        </p:attrNameLst>
                                      </p:cBhvr>
                                      <p:to>
                                        <p:strVal val="visible"/>
                                      </p:to>
                                    </p:set>
                                    <p:anim calcmode="lin" valueType="num">
                                      <p:cBhvr>
                                        <p:cTn id="49" dur="1000" fill="hold"/>
                                        <p:tgtEl>
                                          <p:spTgt spid="355"/>
                                        </p:tgtEl>
                                        <p:attrNameLst>
                                          <p:attrName>ppt_w</p:attrName>
                                        </p:attrNameLst>
                                      </p:cBhvr>
                                      <p:tavLst>
                                        <p:tav tm="0">
                                          <p:val>
                                            <p:fltVal val="0"/>
                                          </p:val>
                                        </p:tav>
                                        <p:tav tm="100000">
                                          <p:val>
                                            <p:strVal val="#ppt_w"/>
                                          </p:val>
                                        </p:tav>
                                      </p:tavLst>
                                    </p:anim>
                                    <p:anim calcmode="lin" valueType="num">
                                      <p:cBhvr>
                                        <p:cTn id="50" dur="1000" fill="hold"/>
                                        <p:tgtEl>
                                          <p:spTgt spid="355"/>
                                        </p:tgtEl>
                                        <p:attrNameLst>
                                          <p:attrName>ppt_h</p:attrName>
                                        </p:attrNameLst>
                                      </p:cBhvr>
                                      <p:tavLst>
                                        <p:tav tm="0">
                                          <p:val>
                                            <p:fltVal val="0"/>
                                          </p:val>
                                        </p:tav>
                                        <p:tav tm="100000">
                                          <p:val>
                                            <p:strVal val="#ppt_h"/>
                                          </p:val>
                                        </p:tav>
                                      </p:tavLst>
                                    </p:anim>
                                    <p:anim calcmode="lin" valueType="num">
                                      <p:cBhvr>
                                        <p:cTn id="51" dur="1000" fill="hold"/>
                                        <p:tgtEl>
                                          <p:spTgt spid="355"/>
                                        </p:tgtEl>
                                        <p:attrNameLst>
                                          <p:attrName>style.rotation</p:attrName>
                                        </p:attrNameLst>
                                      </p:cBhvr>
                                      <p:tavLst>
                                        <p:tav tm="0">
                                          <p:val>
                                            <p:fltVal val="90"/>
                                          </p:val>
                                        </p:tav>
                                        <p:tav tm="100000">
                                          <p:val>
                                            <p:fltVal val="0"/>
                                          </p:val>
                                        </p:tav>
                                      </p:tavLst>
                                    </p:anim>
                                    <p:animEffect transition="in" filter="fade">
                                      <p:cBhvr>
                                        <p:cTn id="52" dur="1000"/>
                                        <p:tgtEl>
                                          <p:spTgt spid="35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56"/>
                                        </p:tgtEl>
                                        <p:attrNameLst>
                                          <p:attrName>style.visibility</p:attrName>
                                        </p:attrNameLst>
                                      </p:cBhvr>
                                      <p:to>
                                        <p:strVal val="visible"/>
                                      </p:to>
                                    </p:set>
                                    <p:anim calcmode="lin" valueType="num">
                                      <p:cBhvr>
                                        <p:cTn id="55" dur="1000" fill="hold"/>
                                        <p:tgtEl>
                                          <p:spTgt spid="356"/>
                                        </p:tgtEl>
                                        <p:attrNameLst>
                                          <p:attrName>ppt_w</p:attrName>
                                        </p:attrNameLst>
                                      </p:cBhvr>
                                      <p:tavLst>
                                        <p:tav tm="0">
                                          <p:val>
                                            <p:fltVal val="0"/>
                                          </p:val>
                                        </p:tav>
                                        <p:tav tm="100000">
                                          <p:val>
                                            <p:strVal val="#ppt_w"/>
                                          </p:val>
                                        </p:tav>
                                      </p:tavLst>
                                    </p:anim>
                                    <p:anim calcmode="lin" valueType="num">
                                      <p:cBhvr>
                                        <p:cTn id="56" dur="1000" fill="hold"/>
                                        <p:tgtEl>
                                          <p:spTgt spid="356"/>
                                        </p:tgtEl>
                                        <p:attrNameLst>
                                          <p:attrName>ppt_h</p:attrName>
                                        </p:attrNameLst>
                                      </p:cBhvr>
                                      <p:tavLst>
                                        <p:tav tm="0">
                                          <p:val>
                                            <p:fltVal val="0"/>
                                          </p:val>
                                        </p:tav>
                                        <p:tav tm="100000">
                                          <p:val>
                                            <p:strVal val="#ppt_h"/>
                                          </p:val>
                                        </p:tav>
                                      </p:tavLst>
                                    </p:anim>
                                    <p:anim calcmode="lin" valueType="num">
                                      <p:cBhvr>
                                        <p:cTn id="57" dur="1000" fill="hold"/>
                                        <p:tgtEl>
                                          <p:spTgt spid="356"/>
                                        </p:tgtEl>
                                        <p:attrNameLst>
                                          <p:attrName>style.rotation</p:attrName>
                                        </p:attrNameLst>
                                      </p:cBhvr>
                                      <p:tavLst>
                                        <p:tav tm="0">
                                          <p:val>
                                            <p:fltVal val="90"/>
                                          </p:val>
                                        </p:tav>
                                        <p:tav tm="100000">
                                          <p:val>
                                            <p:fltVal val="0"/>
                                          </p:val>
                                        </p:tav>
                                      </p:tavLst>
                                    </p:anim>
                                    <p:animEffect transition="in" filter="fade">
                                      <p:cBhvr>
                                        <p:cTn id="58" dur="1000"/>
                                        <p:tgtEl>
                                          <p:spTgt spid="35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57"/>
                                        </p:tgtEl>
                                        <p:attrNameLst>
                                          <p:attrName>style.visibility</p:attrName>
                                        </p:attrNameLst>
                                      </p:cBhvr>
                                      <p:to>
                                        <p:strVal val="visible"/>
                                      </p:to>
                                    </p:set>
                                    <p:anim calcmode="lin" valueType="num">
                                      <p:cBhvr>
                                        <p:cTn id="61" dur="1000" fill="hold"/>
                                        <p:tgtEl>
                                          <p:spTgt spid="357"/>
                                        </p:tgtEl>
                                        <p:attrNameLst>
                                          <p:attrName>ppt_w</p:attrName>
                                        </p:attrNameLst>
                                      </p:cBhvr>
                                      <p:tavLst>
                                        <p:tav tm="0">
                                          <p:val>
                                            <p:fltVal val="0"/>
                                          </p:val>
                                        </p:tav>
                                        <p:tav tm="100000">
                                          <p:val>
                                            <p:strVal val="#ppt_w"/>
                                          </p:val>
                                        </p:tav>
                                      </p:tavLst>
                                    </p:anim>
                                    <p:anim calcmode="lin" valueType="num">
                                      <p:cBhvr>
                                        <p:cTn id="62" dur="1000" fill="hold"/>
                                        <p:tgtEl>
                                          <p:spTgt spid="357"/>
                                        </p:tgtEl>
                                        <p:attrNameLst>
                                          <p:attrName>ppt_h</p:attrName>
                                        </p:attrNameLst>
                                      </p:cBhvr>
                                      <p:tavLst>
                                        <p:tav tm="0">
                                          <p:val>
                                            <p:fltVal val="0"/>
                                          </p:val>
                                        </p:tav>
                                        <p:tav tm="100000">
                                          <p:val>
                                            <p:strVal val="#ppt_h"/>
                                          </p:val>
                                        </p:tav>
                                      </p:tavLst>
                                    </p:anim>
                                    <p:anim calcmode="lin" valueType="num">
                                      <p:cBhvr>
                                        <p:cTn id="63" dur="1000" fill="hold"/>
                                        <p:tgtEl>
                                          <p:spTgt spid="357"/>
                                        </p:tgtEl>
                                        <p:attrNameLst>
                                          <p:attrName>style.rotation</p:attrName>
                                        </p:attrNameLst>
                                      </p:cBhvr>
                                      <p:tavLst>
                                        <p:tav tm="0">
                                          <p:val>
                                            <p:fltVal val="90"/>
                                          </p:val>
                                        </p:tav>
                                        <p:tav tm="100000">
                                          <p:val>
                                            <p:fltVal val="0"/>
                                          </p:val>
                                        </p:tav>
                                      </p:tavLst>
                                    </p:anim>
                                    <p:animEffect transition="in" filter="fade">
                                      <p:cBhvr>
                                        <p:cTn id="64" dur="1000"/>
                                        <p:tgtEl>
                                          <p:spTgt spid="35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8"/>
                                        </p:tgtEl>
                                        <p:attrNameLst>
                                          <p:attrName>style.visibility</p:attrName>
                                        </p:attrNameLst>
                                      </p:cBhvr>
                                      <p:to>
                                        <p:strVal val="visible"/>
                                      </p:to>
                                    </p:set>
                                    <p:anim calcmode="lin" valueType="num">
                                      <p:cBhvr>
                                        <p:cTn id="67" dur="1000" fill="hold"/>
                                        <p:tgtEl>
                                          <p:spTgt spid="358"/>
                                        </p:tgtEl>
                                        <p:attrNameLst>
                                          <p:attrName>ppt_w</p:attrName>
                                        </p:attrNameLst>
                                      </p:cBhvr>
                                      <p:tavLst>
                                        <p:tav tm="0">
                                          <p:val>
                                            <p:fltVal val="0"/>
                                          </p:val>
                                        </p:tav>
                                        <p:tav tm="100000">
                                          <p:val>
                                            <p:strVal val="#ppt_w"/>
                                          </p:val>
                                        </p:tav>
                                      </p:tavLst>
                                    </p:anim>
                                    <p:anim calcmode="lin" valueType="num">
                                      <p:cBhvr>
                                        <p:cTn id="68" dur="1000" fill="hold"/>
                                        <p:tgtEl>
                                          <p:spTgt spid="358"/>
                                        </p:tgtEl>
                                        <p:attrNameLst>
                                          <p:attrName>ppt_h</p:attrName>
                                        </p:attrNameLst>
                                      </p:cBhvr>
                                      <p:tavLst>
                                        <p:tav tm="0">
                                          <p:val>
                                            <p:fltVal val="0"/>
                                          </p:val>
                                        </p:tav>
                                        <p:tav tm="100000">
                                          <p:val>
                                            <p:strVal val="#ppt_h"/>
                                          </p:val>
                                        </p:tav>
                                      </p:tavLst>
                                    </p:anim>
                                    <p:anim calcmode="lin" valueType="num">
                                      <p:cBhvr>
                                        <p:cTn id="69" dur="1000" fill="hold"/>
                                        <p:tgtEl>
                                          <p:spTgt spid="358"/>
                                        </p:tgtEl>
                                        <p:attrNameLst>
                                          <p:attrName>style.rotation</p:attrName>
                                        </p:attrNameLst>
                                      </p:cBhvr>
                                      <p:tavLst>
                                        <p:tav tm="0">
                                          <p:val>
                                            <p:fltVal val="90"/>
                                          </p:val>
                                        </p:tav>
                                        <p:tav tm="100000">
                                          <p:val>
                                            <p:fltVal val="0"/>
                                          </p:val>
                                        </p:tav>
                                      </p:tavLst>
                                    </p:anim>
                                    <p:animEffect transition="in" filter="fade">
                                      <p:cBhvr>
                                        <p:cTn id="70" dur="1000"/>
                                        <p:tgtEl>
                                          <p:spTgt spid="35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59"/>
                                        </p:tgtEl>
                                        <p:attrNameLst>
                                          <p:attrName>style.visibility</p:attrName>
                                        </p:attrNameLst>
                                      </p:cBhvr>
                                      <p:to>
                                        <p:strVal val="visible"/>
                                      </p:to>
                                    </p:set>
                                    <p:anim calcmode="lin" valueType="num">
                                      <p:cBhvr>
                                        <p:cTn id="73" dur="1000" fill="hold"/>
                                        <p:tgtEl>
                                          <p:spTgt spid="359"/>
                                        </p:tgtEl>
                                        <p:attrNameLst>
                                          <p:attrName>ppt_w</p:attrName>
                                        </p:attrNameLst>
                                      </p:cBhvr>
                                      <p:tavLst>
                                        <p:tav tm="0">
                                          <p:val>
                                            <p:fltVal val="0"/>
                                          </p:val>
                                        </p:tav>
                                        <p:tav tm="100000">
                                          <p:val>
                                            <p:strVal val="#ppt_w"/>
                                          </p:val>
                                        </p:tav>
                                      </p:tavLst>
                                    </p:anim>
                                    <p:anim calcmode="lin" valueType="num">
                                      <p:cBhvr>
                                        <p:cTn id="74" dur="1000" fill="hold"/>
                                        <p:tgtEl>
                                          <p:spTgt spid="359"/>
                                        </p:tgtEl>
                                        <p:attrNameLst>
                                          <p:attrName>ppt_h</p:attrName>
                                        </p:attrNameLst>
                                      </p:cBhvr>
                                      <p:tavLst>
                                        <p:tav tm="0">
                                          <p:val>
                                            <p:fltVal val="0"/>
                                          </p:val>
                                        </p:tav>
                                        <p:tav tm="100000">
                                          <p:val>
                                            <p:strVal val="#ppt_h"/>
                                          </p:val>
                                        </p:tav>
                                      </p:tavLst>
                                    </p:anim>
                                    <p:anim calcmode="lin" valueType="num">
                                      <p:cBhvr>
                                        <p:cTn id="75" dur="1000" fill="hold"/>
                                        <p:tgtEl>
                                          <p:spTgt spid="359"/>
                                        </p:tgtEl>
                                        <p:attrNameLst>
                                          <p:attrName>style.rotation</p:attrName>
                                        </p:attrNameLst>
                                      </p:cBhvr>
                                      <p:tavLst>
                                        <p:tav tm="0">
                                          <p:val>
                                            <p:fltVal val="90"/>
                                          </p:val>
                                        </p:tav>
                                        <p:tav tm="100000">
                                          <p:val>
                                            <p:fltVal val="0"/>
                                          </p:val>
                                        </p:tav>
                                      </p:tavLst>
                                    </p:anim>
                                    <p:animEffect transition="in" filter="fade">
                                      <p:cBhvr>
                                        <p:cTn id="76" dur="1000"/>
                                        <p:tgtEl>
                                          <p:spTgt spid="35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0"/>
                                        </p:tgtEl>
                                        <p:attrNameLst>
                                          <p:attrName>style.visibility</p:attrName>
                                        </p:attrNameLst>
                                      </p:cBhvr>
                                      <p:to>
                                        <p:strVal val="visible"/>
                                      </p:to>
                                    </p:set>
                                    <p:anim calcmode="lin" valueType="num">
                                      <p:cBhvr>
                                        <p:cTn id="79" dur="1000" fill="hold"/>
                                        <p:tgtEl>
                                          <p:spTgt spid="360"/>
                                        </p:tgtEl>
                                        <p:attrNameLst>
                                          <p:attrName>ppt_w</p:attrName>
                                        </p:attrNameLst>
                                      </p:cBhvr>
                                      <p:tavLst>
                                        <p:tav tm="0">
                                          <p:val>
                                            <p:fltVal val="0"/>
                                          </p:val>
                                        </p:tav>
                                        <p:tav tm="100000">
                                          <p:val>
                                            <p:strVal val="#ppt_w"/>
                                          </p:val>
                                        </p:tav>
                                      </p:tavLst>
                                    </p:anim>
                                    <p:anim calcmode="lin" valueType="num">
                                      <p:cBhvr>
                                        <p:cTn id="80" dur="1000" fill="hold"/>
                                        <p:tgtEl>
                                          <p:spTgt spid="360"/>
                                        </p:tgtEl>
                                        <p:attrNameLst>
                                          <p:attrName>ppt_h</p:attrName>
                                        </p:attrNameLst>
                                      </p:cBhvr>
                                      <p:tavLst>
                                        <p:tav tm="0">
                                          <p:val>
                                            <p:fltVal val="0"/>
                                          </p:val>
                                        </p:tav>
                                        <p:tav tm="100000">
                                          <p:val>
                                            <p:strVal val="#ppt_h"/>
                                          </p:val>
                                        </p:tav>
                                      </p:tavLst>
                                    </p:anim>
                                    <p:anim calcmode="lin" valueType="num">
                                      <p:cBhvr>
                                        <p:cTn id="81" dur="1000" fill="hold"/>
                                        <p:tgtEl>
                                          <p:spTgt spid="360"/>
                                        </p:tgtEl>
                                        <p:attrNameLst>
                                          <p:attrName>style.rotation</p:attrName>
                                        </p:attrNameLst>
                                      </p:cBhvr>
                                      <p:tavLst>
                                        <p:tav tm="0">
                                          <p:val>
                                            <p:fltVal val="90"/>
                                          </p:val>
                                        </p:tav>
                                        <p:tav tm="100000">
                                          <p:val>
                                            <p:fltVal val="0"/>
                                          </p:val>
                                        </p:tav>
                                      </p:tavLst>
                                    </p:anim>
                                    <p:animEffect transition="in" filter="fade">
                                      <p:cBhvr>
                                        <p:cTn id="82" dur="1000"/>
                                        <p:tgtEl>
                                          <p:spTgt spid="36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61"/>
                                        </p:tgtEl>
                                        <p:attrNameLst>
                                          <p:attrName>style.visibility</p:attrName>
                                        </p:attrNameLst>
                                      </p:cBhvr>
                                      <p:to>
                                        <p:strVal val="visible"/>
                                      </p:to>
                                    </p:set>
                                    <p:anim calcmode="lin" valueType="num">
                                      <p:cBhvr>
                                        <p:cTn id="85" dur="1000" fill="hold"/>
                                        <p:tgtEl>
                                          <p:spTgt spid="361"/>
                                        </p:tgtEl>
                                        <p:attrNameLst>
                                          <p:attrName>ppt_w</p:attrName>
                                        </p:attrNameLst>
                                      </p:cBhvr>
                                      <p:tavLst>
                                        <p:tav tm="0">
                                          <p:val>
                                            <p:fltVal val="0"/>
                                          </p:val>
                                        </p:tav>
                                        <p:tav tm="100000">
                                          <p:val>
                                            <p:strVal val="#ppt_w"/>
                                          </p:val>
                                        </p:tav>
                                      </p:tavLst>
                                    </p:anim>
                                    <p:anim calcmode="lin" valueType="num">
                                      <p:cBhvr>
                                        <p:cTn id="86" dur="1000" fill="hold"/>
                                        <p:tgtEl>
                                          <p:spTgt spid="361"/>
                                        </p:tgtEl>
                                        <p:attrNameLst>
                                          <p:attrName>ppt_h</p:attrName>
                                        </p:attrNameLst>
                                      </p:cBhvr>
                                      <p:tavLst>
                                        <p:tav tm="0">
                                          <p:val>
                                            <p:fltVal val="0"/>
                                          </p:val>
                                        </p:tav>
                                        <p:tav tm="100000">
                                          <p:val>
                                            <p:strVal val="#ppt_h"/>
                                          </p:val>
                                        </p:tav>
                                      </p:tavLst>
                                    </p:anim>
                                    <p:anim calcmode="lin" valueType="num">
                                      <p:cBhvr>
                                        <p:cTn id="87" dur="1000" fill="hold"/>
                                        <p:tgtEl>
                                          <p:spTgt spid="361"/>
                                        </p:tgtEl>
                                        <p:attrNameLst>
                                          <p:attrName>style.rotation</p:attrName>
                                        </p:attrNameLst>
                                      </p:cBhvr>
                                      <p:tavLst>
                                        <p:tav tm="0">
                                          <p:val>
                                            <p:fltVal val="90"/>
                                          </p:val>
                                        </p:tav>
                                        <p:tav tm="100000">
                                          <p:val>
                                            <p:fltVal val="0"/>
                                          </p:val>
                                        </p:tav>
                                      </p:tavLst>
                                    </p:anim>
                                    <p:animEffect transition="in" filter="fade">
                                      <p:cBhvr>
                                        <p:cTn id="88" dur="1000"/>
                                        <p:tgtEl>
                                          <p:spTgt spid="36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63"/>
                                        </p:tgtEl>
                                        <p:attrNameLst>
                                          <p:attrName>style.visibility</p:attrName>
                                        </p:attrNameLst>
                                      </p:cBhvr>
                                      <p:to>
                                        <p:strVal val="visible"/>
                                      </p:to>
                                    </p:set>
                                    <p:anim calcmode="lin" valueType="num">
                                      <p:cBhvr>
                                        <p:cTn id="91" dur="1000" fill="hold"/>
                                        <p:tgtEl>
                                          <p:spTgt spid="363"/>
                                        </p:tgtEl>
                                        <p:attrNameLst>
                                          <p:attrName>ppt_w</p:attrName>
                                        </p:attrNameLst>
                                      </p:cBhvr>
                                      <p:tavLst>
                                        <p:tav tm="0">
                                          <p:val>
                                            <p:fltVal val="0"/>
                                          </p:val>
                                        </p:tav>
                                        <p:tav tm="100000">
                                          <p:val>
                                            <p:strVal val="#ppt_w"/>
                                          </p:val>
                                        </p:tav>
                                      </p:tavLst>
                                    </p:anim>
                                    <p:anim calcmode="lin" valueType="num">
                                      <p:cBhvr>
                                        <p:cTn id="92" dur="1000" fill="hold"/>
                                        <p:tgtEl>
                                          <p:spTgt spid="363"/>
                                        </p:tgtEl>
                                        <p:attrNameLst>
                                          <p:attrName>ppt_h</p:attrName>
                                        </p:attrNameLst>
                                      </p:cBhvr>
                                      <p:tavLst>
                                        <p:tav tm="0">
                                          <p:val>
                                            <p:fltVal val="0"/>
                                          </p:val>
                                        </p:tav>
                                        <p:tav tm="100000">
                                          <p:val>
                                            <p:strVal val="#ppt_h"/>
                                          </p:val>
                                        </p:tav>
                                      </p:tavLst>
                                    </p:anim>
                                    <p:anim calcmode="lin" valueType="num">
                                      <p:cBhvr>
                                        <p:cTn id="93" dur="1000" fill="hold"/>
                                        <p:tgtEl>
                                          <p:spTgt spid="363"/>
                                        </p:tgtEl>
                                        <p:attrNameLst>
                                          <p:attrName>style.rotation</p:attrName>
                                        </p:attrNameLst>
                                      </p:cBhvr>
                                      <p:tavLst>
                                        <p:tav tm="0">
                                          <p:val>
                                            <p:fltVal val="90"/>
                                          </p:val>
                                        </p:tav>
                                        <p:tav tm="100000">
                                          <p:val>
                                            <p:fltVal val="0"/>
                                          </p:val>
                                        </p:tav>
                                      </p:tavLst>
                                    </p:anim>
                                    <p:animEffect transition="in" filter="fade">
                                      <p:cBhvr>
                                        <p:cTn id="94" dur="1000"/>
                                        <p:tgtEl>
                                          <p:spTgt spid="363"/>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64"/>
                                        </p:tgtEl>
                                        <p:attrNameLst>
                                          <p:attrName>style.visibility</p:attrName>
                                        </p:attrNameLst>
                                      </p:cBhvr>
                                      <p:to>
                                        <p:strVal val="visible"/>
                                      </p:to>
                                    </p:set>
                                    <p:anim calcmode="lin" valueType="num">
                                      <p:cBhvr>
                                        <p:cTn id="97" dur="1000" fill="hold"/>
                                        <p:tgtEl>
                                          <p:spTgt spid="364"/>
                                        </p:tgtEl>
                                        <p:attrNameLst>
                                          <p:attrName>ppt_w</p:attrName>
                                        </p:attrNameLst>
                                      </p:cBhvr>
                                      <p:tavLst>
                                        <p:tav tm="0">
                                          <p:val>
                                            <p:fltVal val="0"/>
                                          </p:val>
                                        </p:tav>
                                        <p:tav tm="100000">
                                          <p:val>
                                            <p:strVal val="#ppt_w"/>
                                          </p:val>
                                        </p:tav>
                                      </p:tavLst>
                                    </p:anim>
                                    <p:anim calcmode="lin" valueType="num">
                                      <p:cBhvr>
                                        <p:cTn id="98" dur="1000" fill="hold"/>
                                        <p:tgtEl>
                                          <p:spTgt spid="364"/>
                                        </p:tgtEl>
                                        <p:attrNameLst>
                                          <p:attrName>ppt_h</p:attrName>
                                        </p:attrNameLst>
                                      </p:cBhvr>
                                      <p:tavLst>
                                        <p:tav tm="0">
                                          <p:val>
                                            <p:fltVal val="0"/>
                                          </p:val>
                                        </p:tav>
                                        <p:tav tm="100000">
                                          <p:val>
                                            <p:strVal val="#ppt_h"/>
                                          </p:val>
                                        </p:tav>
                                      </p:tavLst>
                                    </p:anim>
                                    <p:anim calcmode="lin" valueType="num">
                                      <p:cBhvr>
                                        <p:cTn id="99" dur="1000" fill="hold"/>
                                        <p:tgtEl>
                                          <p:spTgt spid="364"/>
                                        </p:tgtEl>
                                        <p:attrNameLst>
                                          <p:attrName>style.rotation</p:attrName>
                                        </p:attrNameLst>
                                      </p:cBhvr>
                                      <p:tavLst>
                                        <p:tav tm="0">
                                          <p:val>
                                            <p:fltVal val="90"/>
                                          </p:val>
                                        </p:tav>
                                        <p:tav tm="100000">
                                          <p:val>
                                            <p:fltVal val="0"/>
                                          </p:val>
                                        </p:tav>
                                      </p:tavLst>
                                    </p:anim>
                                    <p:animEffect transition="in" filter="fade">
                                      <p:cBhvr>
                                        <p:cTn id="100" dur="1000"/>
                                        <p:tgtEl>
                                          <p:spTgt spid="364"/>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65"/>
                                        </p:tgtEl>
                                        <p:attrNameLst>
                                          <p:attrName>style.visibility</p:attrName>
                                        </p:attrNameLst>
                                      </p:cBhvr>
                                      <p:to>
                                        <p:strVal val="visible"/>
                                      </p:to>
                                    </p:set>
                                    <p:anim calcmode="lin" valueType="num">
                                      <p:cBhvr>
                                        <p:cTn id="103" dur="1000" fill="hold"/>
                                        <p:tgtEl>
                                          <p:spTgt spid="365"/>
                                        </p:tgtEl>
                                        <p:attrNameLst>
                                          <p:attrName>ppt_w</p:attrName>
                                        </p:attrNameLst>
                                      </p:cBhvr>
                                      <p:tavLst>
                                        <p:tav tm="0">
                                          <p:val>
                                            <p:fltVal val="0"/>
                                          </p:val>
                                        </p:tav>
                                        <p:tav tm="100000">
                                          <p:val>
                                            <p:strVal val="#ppt_w"/>
                                          </p:val>
                                        </p:tav>
                                      </p:tavLst>
                                    </p:anim>
                                    <p:anim calcmode="lin" valueType="num">
                                      <p:cBhvr>
                                        <p:cTn id="104" dur="1000" fill="hold"/>
                                        <p:tgtEl>
                                          <p:spTgt spid="365"/>
                                        </p:tgtEl>
                                        <p:attrNameLst>
                                          <p:attrName>ppt_h</p:attrName>
                                        </p:attrNameLst>
                                      </p:cBhvr>
                                      <p:tavLst>
                                        <p:tav tm="0">
                                          <p:val>
                                            <p:fltVal val="0"/>
                                          </p:val>
                                        </p:tav>
                                        <p:tav tm="100000">
                                          <p:val>
                                            <p:strVal val="#ppt_h"/>
                                          </p:val>
                                        </p:tav>
                                      </p:tavLst>
                                    </p:anim>
                                    <p:anim calcmode="lin" valueType="num">
                                      <p:cBhvr>
                                        <p:cTn id="105" dur="1000" fill="hold"/>
                                        <p:tgtEl>
                                          <p:spTgt spid="365"/>
                                        </p:tgtEl>
                                        <p:attrNameLst>
                                          <p:attrName>style.rotation</p:attrName>
                                        </p:attrNameLst>
                                      </p:cBhvr>
                                      <p:tavLst>
                                        <p:tav tm="0">
                                          <p:val>
                                            <p:fltVal val="90"/>
                                          </p:val>
                                        </p:tav>
                                        <p:tav tm="100000">
                                          <p:val>
                                            <p:fltVal val="0"/>
                                          </p:val>
                                        </p:tav>
                                      </p:tavLst>
                                    </p:anim>
                                    <p:animEffect transition="in" filter="fade">
                                      <p:cBhvr>
                                        <p:cTn id="106" dur="1000"/>
                                        <p:tgtEl>
                                          <p:spTgt spid="365"/>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66"/>
                                        </p:tgtEl>
                                        <p:attrNameLst>
                                          <p:attrName>style.visibility</p:attrName>
                                        </p:attrNameLst>
                                      </p:cBhvr>
                                      <p:to>
                                        <p:strVal val="visible"/>
                                      </p:to>
                                    </p:set>
                                    <p:anim calcmode="lin" valueType="num">
                                      <p:cBhvr>
                                        <p:cTn id="109" dur="1000" fill="hold"/>
                                        <p:tgtEl>
                                          <p:spTgt spid="366"/>
                                        </p:tgtEl>
                                        <p:attrNameLst>
                                          <p:attrName>ppt_w</p:attrName>
                                        </p:attrNameLst>
                                      </p:cBhvr>
                                      <p:tavLst>
                                        <p:tav tm="0">
                                          <p:val>
                                            <p:fltVal val="0"/>
                                          </p:val>
                                        </p:tav>
                                        <p:tav tm="100000">
                                          <p:val>
                                            <p:strVal val="#ppt_w"/>
                                          </p:val>
                                        </p:tav>
                                      </p:tavLst>
                                    </p:anim>
                                    <p:anim calcmode="lin" valueType="num">
                                      <p:cBhvr>
                                        <p:cTn id="110" dur="1000" fill="hold"/>
                                        <p:tgtEl>
                                          <p:spTgt spid="366"/>
                                        </p:tgtEl>
                                        <p:attrNameLst>
                                          <p:attrName>ppt_h</p:attrName>
                                        </p:attrNameLst>
                                      </p:cBhvr>
                                      <p:tavLst>
                                        <p:tav tm="0">
                                          <p:val>
                                            <p:fltVal val="0"/>
                                          </p:val>
                                        </p:tav>
                                        <p:tav tm="100000">
                                          <p:val>
                                            <p:strVal val="#ppt_h"/>
                                          </p:val>
                                        </p:tav>
                                      </p:tavLst>
                                    </p:anim>
                                    <p:anim calcmode="lin" valueType="num">
                                      <p:cBhvr>
                                        <p:cTn id="111" dur="1000" fill="hold"/>
                                        <p:tgtEl>
                                          <p:spTgt spid="366"/>
                                        </p:tgtEl>
                                        <p:attrNameLst>
                                          <p:attrName>style.rotation</p:attrName>
                                        </p:attrNameLst>
                                      </p:cBhvr>
                                      <p:tavLst>
                                        <p:tav tm="0">
                                          <p:val>
                                            <p:fltVal val="90"/>
                                          </p:val>
                                        </p:tav>
                                        <p:tav tm="100000">
                                          <p:val>
                                            <p:fltVal val="0"/>
                                          </p:val>
                                        </p:tav>
                                      </p:tavLst>
                                    </p:anim>
                                    <p:animEffect transition="in" filter="fade">
                                      <p:cBhvr>
                                        <p:cTn id="112" dur="1000"/>
                                        <p:tgtEl>
                                          <p:spTgt spid="36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67"/>
                                        </p:tgtEl>
                                        <p:attrNameLst>
                                          <p:attrName>style.visibility</p:attrName>
                                        </p:attrNameLst>
                                      </p:cBhvr>
                                      <p:to>
                                        <p:strVal val="visible"/>
                                      </p:to>
                                    </p:set>
                                    <p:anim calcmode="lin" valueType="num">
                                      <p:cBhvr>
                                        <p:cTn id="115" dur="1000" fill="hold"/>
                                        <p:tgtEl>
                                          <p:spTgt spid="367"/>
                                        </p:tgtEl>
                                        <p:attrNameLst>
                                          <p:attrName>ppt_w</p:attrName>
                                        </p:attrNameLst>
                                      </p:cBhvr>
                                      <p:tavLst>
                                        <p:tav tm="0">
                                          <p:val>
                                            <p:fltVal val="0"/>
                                          </p:val>
                                        </p:tav>
                                        <p:tav tm="100000">
                                          <p:val>
                                            <p:strVal val="#ppt_w"/>
                                          </p:val>
                                        </p:tav>
                                      </p:tavLst>
                                    </p:anim>
                                    <p:anim calcmode="lin" valueType="num">
                                      <p:cBhvr>
                                        <p:cTn id="116" dur="1000" fill="hold"/>
                                        <p:tgtEl>
                                          <p:spTgt spid="367"/>
                                        </p:tgtEl>
                                        <p:attrNameLst>
                                          <p:attrName>ppt_h</p:attrName>
                                        </p:attrNameLst>
                                      </p:cBhvr>
                                      <p:tavLst>
                                        <p:tav tm="0">
                                          <p:val>
                                            <p:fltVal val="0"/>
                                          </p:val>
                                        </p:tav>
                                        <p:tav tm="100000">
                                          <p:val>
                                            <p:strVal val="#ppt_h"/>
                                          </p:val>
                                        </p:tav>
                                      </p:tavLst>
                                    </p:anim>
                                    <p:anim calcmode="lin" valueType="num">
                                      <p:cBhvr>
                                        <p:cTn id="117" dur="1000" fill="hold"/>
                                        <p:tgtEl>
                                          <p:spTgt spid="367"/>
                                        </p:tgtEl>
                                        <p:attrNameLst>
                                          <p:attrName>style.rotation</p:attrName>
                                        </p:attrNameLst>
                                      </p:cBhvr>
                                      <p:tavLst>
                                        <p:tav tm="0">
                                          <p:val>
                                            <p:fltVal val="90"/>
                                          </p:val>
                                        </p:tav>
                                        <p:tav tm="100000">
                                          <p:val>
                                            <p:fltVal val="0"/>
                                          </p:val>
                                        </p:tav>
                                      </p:tavLst>
                                    </p:anim>
                                    <p:animEffect transition="in" filter="fade">
                                      <p:cBhvr>
                                        <p:cTn id="118" dur="1000"/>
                                        <p:tgtEl>
                                          <p:spTgt spid="367"/>
                                        </p:tgtEl>
                                      </p:cBhvr>
                                    </p:animEffect>
                                  </p:childTnLst>
                                </p:cTn>
                              </p:par>
                              <p:par>
                                <p:cTn id="119" presetID="42" presetClass="entr" presetSubtype="0" fill="hold" nodeType="withEffect">
                                  <p:stCondLst>
                                    <p:cond delay="500"/>
                                  </p:stCondLst>
                                  <p:childTnLst>
                                    <p:set>
                                      <p:cBhvr>
                                        <p:cTn id="120" dur="1" fill="hold">
                                          <p:stCondLst>
                                            <p:cond delay="0"/>
                                          </p:stCondLst>
                                        </p:cTn>
                                        <p:tgtEl>
                                          <p:spTgt spid="5"/>
                                        </p:tgtEl>
                                        <p:attrNameLst>
                                          <p:attrName>style.visibility</p:attrName>
                                        </p:attrNameLst>
                                      </p:cBhvr>
                                      <p:to>
                                        <p:strVal val="visible"/>
                                      </p:to>
                                    </p:set>
                                    <p:animEffect transition="in" filter="fade">
                                      <p:cBhvr>
                                        <p:cTn id="121" dur="500"/>
                                        <p:tgtEl>
                                          <p:spTgt spid="5"/>
                                        </p:tgtEl>
                                      </p:cBhvr>
                                    </p:animEffect>
                                    <p:anim calcmode="lin" valueType="num">
                                      <p:cBhvr>
                                        <p:cTn id="122" dur="500" fill="hold"/>
                                        <p:tgtEl>
                                          <p:spTgt spid="5"/>
                                        </p:tgtEl>
                                        <p:attrNameLst>
                                          <p:attrName>ppt_x</p:attrName>
                                        </p:attrNameLst>
                                      </p:cBhvr>
                                      <p:tavLst>
                                        <p:tav tm="0">
                                          <p:val>
                                            <p:strVal val="#ppt_x"/>
                                          </p:val>
                                        </p:tav>
                                        <p:tav tm="100000">
                                          <p:val>
                                            <p:strVal val="#ppt_x"/>
                                          </p:val>
                                        </p:tav>
                                      </p:tavLst>
                                    </p:anim>
                                    <p:anim calcmode="lin" valueType="num">
                                      <p:cBhvr>
                                        <p:cTn id="123" dur="500" fill="hold"/>
                                        <p:tgtEl>
                                          <p:spTgt spid="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500"/>
                                  </p:stCondLst>
                                  <p:childTnLst>
                                    <p:set>
                                      <p:cBhvr>
                                        <p:cTn id="125" dur="1" fill="hold">
                                          <p:stCondLst>
                                            <p:cond delay="0"/>
                                          </p:stCondLst>
                                        </p:cTn>
                                        <p:tgtEl>
                                          <p:spTgt spid="344"/>
                                        </p:tgtEl>
                                        <p:attrNameLst>
                                          <p:attrName>style.visibility</p:attrName>
                                        </p:attrNameLst>
                                      </p:cBhvr>
                                      <p:to>
                                        <p:strVal val="visible"/>
                                      </p:to>
                                    </p:set>
                                    <p:animEffect transition="in" filter="fade">
                                      <p:cBhvr>
                                        <p:cTn id="126" dur="500"/>
                                        <p:tgtEl>
                                          <p:spTgt spid="344"/>
                                        </p:tgtEl>
                                      </p:cBhvr>
                                    </p:animEffect>
                                    <p:anim calcmode="lin" valueType="num">
                                      <p:cBhvr>
                                        <p:cTn id="127" dur="500" fill="hold"/>
                                        <p:tgtEl>
                                          <p:spTgt spid="344"/>
                                        </p:tgtEl>
                                        <p:attrNameLst>
                                          <p:attrName>ppt_x</p:attrName>
                                        </p:attrNameLst>
                                      </p:cBhvr>
                                      <p:tavLst>
                                        <p:tav tm="0">
                                          <p:val>
                                            <p:strVal val="#ppt_x"/>
                                          </p:val>
                                        </p:tav>
                                        <p:tav tm="100000">
                                          <p:val>
                                            <p:strVal val="#ppt_x"/>
                                          </p:val>
                                        </p:tav>
                                      </p:tavLst>
                                    </p:anim>
                                    <p:anim calcmode="lin" valueType="num">
                                      <p:cBhvr>
                                        <p:cTn id="128" dur="500" fill="hold"/>
                                        <p:tgtEl>
                                          <p:spTgt spid="34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500"/>
                                  </p:stCondLst>
                                  <p:childTnLst>
                                    <p:set>
                                      <p:cBhvr>
                                        <p:cTn id="130" dur="1" fill="hold">
                                          <p:stCondLst>
                                            <p:cond delay="0"/>
                                          </p:stCondLst>
                                        </p:cTn>
                                        <p:tgtEl>
                                          <p:spTgt spid="345">
                                            <p:txEl>
                                              <p:pRg st="0" end="0"/>
                                            </p:txEl>
                                          </p:spTgt>
                                        </p:tgtEl>
                                        <p:attrNameLst>
                                          <p:attrName>style.visibility</p:attrName>
                                        </p:attrNameLst>
                                      </p:cBhvr>
                                      <p:to>
                                        <p:strVal val="visible"/>
                                      </p:to>
                                    </p:set>
                                    <p:animEffect transition="in" filter="fade">
                                      <p:cBhvr>
                                        <p:cTn id="131" dur="500"/>
                                        <p:tgtEl>
                                          <p:spTgt spid="345">
                                            <p:txEl>
                                              <p:pRg st="0" end="0"/>
                                            </p:txEl>
                                          </p:spTgt>
                                        </p:tgtEl>
                                      </p:cBhvr>
                                    </p:animEffect>
                                    <p:anim calcmode="lin" valueType="num">
                                      <p:cBhvr>
                                        <p:cTn id="132" dur="500" fill="hold"/>
                                        <p:tgtEl>
                                          <p:spTgt spid="345">
                                            <p:txEl>
                                              <p:pRg st="0" end="0"/>
                                            </p:txEl>
                                          </p:spTgt>
                                        </p:tgtEl>
                                        <p:attrNameLst>
                                          <p:attrName>ppt_x</p:attrName>
                                        </p:attrNameLst>
                                      </p:cBhvr>
                                      <p:tavLst>
                                        <p:tav tm="0">
                                          <p:val>
                                            <p:strVal val="#ppt_x"/>
                                          </p:val>
                                        </p:tav>
                                        <p:tav tm="100000">
                                          <p:val>
                                            <p:strVal val="#ppt_x"/>
                                          </p:val>
                                        </p:tav>
                                      </p:tavLst>
                                    </p:anim>
                                    <p:anim calcmode="lin" valueType="num">
                                      <p:cBhvr>
                                        <p:cTn id="133" dur="500" fill="hold"/>
                                        <p:tgtEl>
                                          <p:spTgt spid="345">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500"/>
                                  </p:stCondLst>
                                  <p:childTnLst>
                                    <p:set>
                                      <p:cBhvr>
                                        <p:cTn id="135" dur="1" fill="hold">
                                          <p:stCondLst>
                                            <p:cond delay="0"/>
                                          </p:stCondLst>
                                        </p:cTn>
                                        <p:tgtEl>
                                          <p:spTgt spid="345">
                                            <p:txEl>
                                              <p:pRg st="1" end="1"/>
                                            </p:txEl>
                                          </p:spTgt>
                                        </p:tgtEl>
                                        <p:attrNameLst>
                                          <p:attrName>style.visibility</p:attrName>
                                        </p:attrNameLst>
                                      </p:cBhvr>
                                      <p:to>
                                        <p:strVal val="visible"/>
                                      </p:to>
                                    </p:set>
                                    <p:animEffect transition="in" filter="fade">
                                      <p:cBhvr>
                                        <p:cTn id="136" dur="500"/>
                                        <p:tgtEl>
                                          <p:spTgt spid="345">
                                            <p:txEl>
                                              <p:pRg st="1" end="1"/>
                                            </p:txEl>
                                          </p:spTgt>
                                        </p:tgtEl>
                                      </p:cBhvr>
                                    </p:animEffect>
                                    <p:anim calcmode="lin" valueType="num">
                                      <p:cBhvr>
                                        <p:cTn id="137" dur="500" fill="hold"/>
                                        <p:tgtEl>
                                          <p:spTgt spid="345">
                                            <p:txEl>
                                              <p:pRg st="1" end="1"/>
                                            </p:txEl>
                                          </p:spTgt>
                                        </p:tgtEl>
                                        <p:attrNameLst>
                                          <p:attrName>ppt_x</p:attrName>
                                        </p:attrNameLst>
                                      </p:cBhvr>
                                      <p:tavLst>
                                        <p:tav tm="0">
                                          <p:val>
                                            <p:strVal val="#ppt_x"/>
                                          </p:val>
                                        </p:tav>
                                        <p:tav tm="100000">
                                          <p:val>
                                            <p:strVal val="#ppt_x"/>
                                          </p:val>
                                        </p:tav>
                                      </p:tavLst>
                                    </p:anim>
                                    <p:anim calcmode="lin" valueType="num">
                                      <p:cBhvr>
                                        <p:cTn id="138" dur="500" fill="hold"/>
                                        <p:tgtEl>
                                          <p:spTgt spid="345">
                                            <p:txEl>
                                              <p:pRg st="1" end="1"/>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500"/>
                                  </p:stCondLst>
                                  <p:childTnLst>
                                    <p:set>
                                      <p:cBhvr>
                                        <p:cTn id="140" dur="1" fill="hold">
                                          <p:stCondLst>
                                            <p:cond delay="0"/>
                                          </p:stCondLst>
                                        </p:cTn>
                                        <p:tgtEl>
                                          <p:spTgt spid="345">
                                            <p:txEl>
                                              <p:pRg st="2" end="2"/>
                                            </p:txEl>
                                          </p:spTgt>
                                        </p:tgtEl>
                                        <p:attrNameLst>
                                          <p:attrName>style.visibility</p:attrName>
                                        </p:attrNameLst>
                                      </p:cBhvr>
                                      <p:to>
                                        <p:strVal val="visible"/>
                                      </p:to>
                                    </p:set>
                                    <p:animEffect transition="in" filter="fade">
                                      <p:cBhvr>
                                        <p:cTn id="141" dur="500"/>
                                        <p:tgtEl>
                                          <p:spTgt spid="345">
                                            <p:txEl>
                                              <p:pRg st="2" end="2"/>
                                            </p:txEl>
                                          </p:spTgt>
                                        </p:tgtEl>
                                      </p:cBhvr>
                                    </p:animEffect>
                                    <p:anim calcmode="lin" valueType="num">
                                      <p:cBhvr>
                                        <p:cTn id="142" dur="500" fill="hold"/>
                                        <p:tgtEl>
                                          <p:spTgt spid="345">
                                            <p:txEl>
                                              <p:pRg st="2" end="2"/>
                                            </p:txEl>
                                          </p:spTgt>
                                        </p:tgtEl>
                                        <p:attrNameLst>
                                          <p:attrName>ppt_x</p:attrName>
                                        </p:attrNameLst>
                                      </p:cBhvr>
                                      <p:tavLst>
                                        <p:tav tm="0">
                                          <p:val>
                                            <p:strVal val="#ppt_x"/>
                                          </p:val>
                                        </p:tav>
                                        <p:tav tm="100000">
                                          <p:val>
                                            <p:strVal val="#ppt_x"/>
                                          </p:val>
                                        </p:tav>
                                      </p:tavLst>
                                    </p:anim>
                                    <p:anim calcmode="lin" valueType="num">
                                      <p:cBhvr>
                                        <p:cTn id="143" dur="500" fill="hold"/>
                                        <p:tgtEl>
                                          <p:spTgt spid="345">
                                            <p:txEl>
                                              <p:pRg st="2" end="2"/>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500"/>
                                  </p:stCondLst>
                                  <p:childTnLst>
                                    <p:set>
                                      <p:cBhvr>
                                        <p:cTn id="145" dur="1" fill="hold">
                                          <p:stCondLst>
                                            <p:cond delay="0"/>
                                          </p:stCondLst>
                                        </p:cTn>
                                        <p:tgtEl>
                                          <p:spTgt spid="345">
                                            <p:txEl>
                                              <p:pRg st="3" end="3"/>
                                            </p:txEl>
                                          </p:spTgt>
                                        </p:tgtEl>
                                        <p:attrNameLst>
                                          <p:attrName>style.visibility</p:attrName>
                                        </p:attrNameLst>
                                      </p:cBhvr>
                                      <p:to>
                                        <p:strVal val="visible"/>
                                      </p:to>
                                    </p:set>
                                    <p:animEffect transition="in" filter="fade">
                                      <p:cBhvr>
                                        <p:cTn id="146" dur="500"/>
                                        <p:tgtEl>
                                          <p:spTgt spid="345">
                                            <p:txEl>
                                              <p:pRg st="3" end="3"/>
                                            </p:txEl>
                                          </p:spTgt>
                                        </p:tgtEl>
                                      </p:cBhvr>
                                    </p:animEffect>
                                    <p:anim calcmode="lin" valueType="num">
                                      <p:cBhvr>
                                        <p:cTn id="147" dur="500" fill="hold"/>
                                        <p:tgtEl>
                                          <p:spTgt spid="345">
                                            <p:txEl>
                                              <p:pRg st="3" end="3"/>
                                            </p:txEl>
                                          </p:spTgt>
                                        </p:tgtEl>
                                        <p:attrNameLst>
                                          <p:attrName>ppt_x</p:attrName>
                                        </p:attrNameLst>
                                      </p:cBhvr>
                                      <p:tavLst>
                                        <p:tav tm="0">
                                          <p:val>
                                            <p:strVal val="#ppt_x"/>
                                          </p:val>
                                        </p:tav>
                                        <p:tav tm="100000">
                                          <p:val>
                                            <p:strVal val="#ppt_x"/>
                                          </p:val>
                                        </p:tav>
                                      </p:tavLst>
                                    </p:anim>
                                    <p:anim calcmode="lin" valueType="num">
                                      <p:cBhvr>
                                        <p:cTn id="148" dur="500" fill="hold"/>
                                        <p:tgtEl>
                                          <p:spTgt spid="345">
                                            <p:txEl>
                                              <p:pRg st="3" end="3"/>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500"/>
                                  </p:stCondLst>
                                  <p:childTnLst>
                                    <p:set>
                                      <p:cBhvr>
                                        <p:cTn id="150" dur="1" fill="hold">
                                          <p:stCondLst>
                                            <p:cond delay="0"/>
                                          </p:stCondLst>
                                        </p:cTn>
                                        <p:tgtEl>
                                          <p:spTgt spid="345">
                                            <p:txEl>
                                              <p:pRg st="4" end="4"/>
                                            </p:txEl>
                                          </p:spTgt>
                                        </p:tgtEl>
                                        <p:attrNameLst>
                                          <p:attrName>style.visibility</p:attrName>
                                        </p:attrNameLst>
                                      </p:cBhvr>
                                      <p:to>
                                        <p:strVal val="visible"/>
                                      </p:to>
                                    </p:set>
                                    <p:animEffect transition="in" filter="fade">
                                      <p:cBhvr>
                                        <p:cTn id="151" dur="500"/>
                                        <p:tgtEl>
                                          <p:spTgt spid="345">
                                            <p:txEl>
                                              <p:pRg st="4" end="4"/>
                                            </p:txEl>
                                          </p:spTgt>
                                        </p:tgtEl>
                                      </p:cBhvr>
                                    </p:animEffect>
                                    <p:anim calcmode="lin" valueType="num">
                                      <p:cBhvr>
                                        <p:cTn id="152" dur="500" fill="hold"/>
                                        <p:tgtEl>
                                          <p:spTgt spid="345">
                                            <p:txEl>
                                              <p:pRg st="4" end="4"/>
                                            </p:txEl>
                                          </p:spTgt>
                                        </p:tgtEl>
                                        <p:attrNameLst>
                                          <p:attrName>ppt_x</p:attrName>
                                        </p:attrNameLst>
                                      </p:cBhvr>
                                      <p:tavLst>
                                        <p:tav tm="0">
                                          <p:val>
                                            <p:strVal val="#ppt_x"/>
                                          </p:val>
                                        </p:tav>
                                        <p:tav tm="100000">
                                          <p:val>
                                            <p:strVal val="#ppt_x"/>
                                          </p:val>
                                        </p:tav>
                                      </p:tavLst>
                                    </p:anim>
                                    <p:anim calcmode="lin" valueType="num">
                                      <p:cBhvr>
                                        <p:cTn id="153" dur="500" fill="hold"/>
                                        <p:tgtEl>
                                          <p:spTgt spid="34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5" grpId="0" uiExpand="1" build="p"/>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3" grpId="0" animBg="1"/>
      <p:bldP spid="364" grpId="0" animBg="1"/>
      <p:bldP spid="365" grpId="0" animBg="1"/>
      <p:bldP spid="366" grpId="0" animBg="1"/>
      <p:bldP spid="3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2">
            <a:extLst>
              <a:ext uri="{FF2B5EF4-FFF2-40B4-BE49-F238E27FC236}">
                <a16:creationId xmlns:a16="http://schemas.microsoft.com/office/drawing/2014/main" id="{84417D05-F846-04CF-8A3A-5BB520AC175A}"/>
              </a:ext>
            </a:extLst>
          </p:cNvPr>
          <p:cNvGrpSpPr/>
          <p:nvPr/>
        </p:nvGrpSpPr>
        <p:grpSpPr>
          <a:xfrm>
            <a:off x="-180000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86020799-AAA5-2CA3-FF43-7026F9ED79E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FC9412A8-7106-86FC-5CAD-1B1140D0046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6" name="Rettangolo con angoli arrotondati 5">
            <a:extLst>
              <a:ext uri="{FF2B5EF4-FFF2-40B4-BE49-F238E27FC236}">
                <a16:creationId xmlns:a16="http://schemas.microsoft.com/office/drawing/2014/main" id="{B93CCED4-0F2C-431B-F0EB-2DE95B785E41}"/>
              </a:ext>
            </a:extLst>
          </p:cNvPr>
          <p:cNvSpPr/>
          <p:nvPr/>
        </p:nvSpPr>
        <p:spPr>
          <a:xfrm>
            <a:off x="191905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6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della fonte luminosa per generare la shadow map.</a:t>
            </a:r>
          </a:p>
        </p:txBody>
      </p:sp>
      <p:sp>
        <p:nvSpPr>
          <p:cNvPr id="7" name="Rettangolo con angoli arrotondati 6">
            <a:extLst>
              <a:ext uri="{FF2B5EF4-FFF2-40B4-BE49-F238E27FC236}">
                <a16:creationId xmlns:a16="http://schemas.microsoft.com/office/drawing/2014/main" id="{B647613E-48B3-02BF-6F2D-10086E782BD1}"/>
              </a:ext>
            </a:extLst>
          </p:cNvPr>
          <p:cNvSpPr/>
          <p:nvPr/>
        </p:nvSpPr>
        <p:spPr>
          <a:xfrm>
            <a:off x="440981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6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dello osservatore con una luce diffusa per disegnare la scena «in ombra».</a:t>
            </a:r>
          </a:p>
        </p:txBody>
      </p:sp>
      <p:sp>
        <p:nvSpPr>
          <p:cNvPr id="8" name="Rettangolo con angoli arrotondati 7">
            <a:extLst>
              <a:ext uri="{FF2B5EF4-FFF2-40B4-BE49-F238E27FC236}">
                <a16:creationId xmlns:a16="http://schemas.microsoft.com/office/drawing/2014/main" id="{AFF5EA77-1F6E-3136-0881-4881398C0816}"/>
              </a:ext>
            </a:extLst>
          </p:cNvPr>
          <p:cNvSpPr/>
          <p:nvPr/>
        </p:nvSpPr>
        <p:spPr>
          <a:xfrm>
            <a:off x="6900577"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600" i="1" dirty="0">
                <a:solidFill>
                  <a:schemeClr val="bg2">
                    <a:lumMod val="10000"/>
                  </a:schemeClr>
                </a:solidFill>
                <a:latin typeface="SF Pro Display" pitchFamily="2" charset="0"/>
                <a:ea typeface="SF Pro Display" pitchFamily="2" charset="0"/>
                <a:cs typeface="SF Pro Display" pitchFamily="2" charset="0"/>
              </a:rPr>
              <a:t>Si ridisegna la scena dal punto di vista dello osservatore con una luce più forte e si applica il depth test.</a:t>
            </a:r>
          </a:p>
        </p:txBody>
      </p:sp>
      <p:sp>
        <p:nvSpPr>
          <p:cNvPr id="11" name="Triangolo 10">
            <a:extLst>
              <a:ext uri="{FF2B5EF4-FFF2-40B4-BE49-F238E27FC236}">
                <a16:creationId xmlns:a16="http://schemas.microsoft.com/office/drawing/2014/main" id="{8B81F4A0-7D3D-6C9D-C93A-78871EE6591F}"/>
              </a:ext>
            </a:extLst>
          </p:cNvPr>
          <p:cNvSpPr/>
          <p:nvPr/>
        </p:nvSpPr>
        <p:spPr>
          <a:xfrm rot="5400000">
            <a:off x="392559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2" name="Triangolo 11">
            <a:extLst>
              <a:ext uri="{FF2B5EF4-FFF2-40B4-BE49-F238E27FC236}">
                <a16:creationId xmlns:a16="http://schemas.microsoft.com/office/drawing/2014/main" id="{AAF0BF01-66BF-ECF3-AE40-7F4ABA161B78}"/>
              </a:ext>
            </a:extLst>
          </p:cNvPr>
          <p:cNvSpPr/>
          <p:nvPr/>
        </p:nvSpPr>
        <p:spPr>
          <a:xfrm rot="5400000">
            <a:off x="641635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4" name="TextBox 13">
            <a:extLst>
              <a:ext uri="{FF2B5EF4-FFF2-40B4-BE49-F238E27FC236}">
                <a16:creationId xmlns:a16="http://schemas.microsoft.com/office/drawing/2014/main" id="{25F1B75F-5E18-9FD0-4001-307C3155F90C}"/>
              </a:ext>
            </a:extLst>
          </p:cNvPr>
          <p:cNvSpPr txBox="1"/>
          <p:nvPr/>
        </p:nvSpPr>
        <p:spPr>
          <a:xfrm>
            <a:off x="2362975" y="4789552"/>
            <a:ext cx="6421024" cy="227948"/>
          </a:xfrm>
          <a:prstGeom prst="rect">
            <a:avLst/>
          </a:prstGeom>
          <a:noFill/>
        </p:spPr>
        <p:txBody>
          <a:bodyPr wrap="square" rtlCol="0" anchor="b" anchorCtr="0">
            <a:spAutoFit/>
          </a:bodyPr>
          <a:lstStyle/>
          <a:p>
            <a:pPr algn="r">
              <a:lnSpc>
                <a:spcPct val="120000"/>
              </a:lnSpc>
            </a:pPr>
            <a:r>
              <a:rPr lang="it-IT" sz="800" i="1" dirty="0">
                <a:latin typeface="SF Pro Display Thin" pitchFamily="2" charset="0"/>
                <a:ea typeface="SF Pro Display Thin" pitchFamily="2" charset="0"/>
                <a:cs typeface="SF Pro Display Thin" pitchFamily="2" charset="0"/>
              </a:rPr>
              <a:t>Casting </a:t>
            </a:r>
            <a:r>
              <a:rPr lang="it-IT" sz="800" i="1" dirty="0" err="1">
                <a:latin typeface="SF Pro Display Thin" pitchFamily="2" charset="0"/>
                <a:ea typeface="SF Pro Display Thin" pitchFamily="2" charset="0"/>
                <a:cs typeface="SF Pro Display Thin" pitchFamily="2" charset="0"/>
              </a:rPr>
              <a:t>curved</a:t>
            </a:r>
            <a:r>
              <a:rPr lang="it-IT" sz="800" i="1" dirty="0">
                <a:latin typeface="SF Pro Display Thin" pitchFamily="2" charset="0"/>
                <a:ea typeface="SF Pro Display Thin" pitchFamily="2" charset="0"/>
                <a:cs typeface="SF Pro Display Thin" pitchFamily="2" charset="0"/>
              </a:rPr>
              <a:t> shadow on </a:t>
            </a:r>
            <a:r>
              <a:rPr lang="it-IT" sz="800" i="1" dirty="0" err="1">
                <a:latin typeface="SF Pro Display Thin" pitchFamily="2" charset="0"/>
                <a:ea typeface="SF Pro Display Thin" pitchFamily="2" charset="0"/>
                <a:cs typeface="SF Pro Display Thin" pitchFamily="2" charset="0"/>
              </a:rPr>
              <a:t>curved</a:t>
            </a:r>
            <a:r>
              <a:rPr lang="it-IT" sz="800" i="1" dirty="0">
                <a:latin typeface="SF Pro Display Thin" pitchFamily="2" charset="0"/>
                <a:ea typeface="SF Pro Display Thin" pitchFamily="2" charset="0"/>
                <a:cs typeface="SF Pro Display Thin" pitchFamily="2" charset="0"/>
              </a:rPr>
              <a:t> </a:t>
            </a:r>
            <a:r>
              <a:rPr lang="it-IT" sz="800" i="1" dirty="0" err="1">
                <a:latin typeface="SF Pro Display Thin" pitchFamily="2" charset="0"/>
                <a:ea typeface="SF Pro Display Thin" pitchFamily="2" charset="0"/>
                <a:cs typeface="SF Pro Display Thin" pitchFamily="2" charset="0"/>
              </a:rPr>
              <a:t>surfaces</a:t>
            </a:r>
            <a:r>
              <a:rPr lang="it-IT" sz="800" i="1" dirty="0">
                <a:latin typeface="SF Pro Display Thin" pitchFamily="2" charset="0"/>
                <a:ea typeface="SF Pro Display Thin" pitchFamily="2" charset="0"/>
                <a:cs typeface="SF Pro Display Thin" pitchFamily="2" charset="0"/>
              </a:rPr>
              <a:t>, Lance Williams, 1978.</a:t>
            </a:r>
          </a:p>
        </p:txBody>
      </p:sp>
    </p:spTree>
    <p:extLst>
      <p:ext uri="{BB962C8B-B14F-4D97-AF65-F5344CB8AC3E}">
        <p14:creationId xmlns:p14="http://schemas.microsoft.com/office/powerpoint/2010/main" val="207348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p:tgtEl>
                                          <p:spTgt spid="9"/>
                                        </p:tgtEl>
                                        <p:attrNameLst>
                                          <p:attrName>ppt_x</p:attrName>
                                        </p:attrNameLst>
                                      </p:cBhvr>
                                      <p:tavLst>
                                        <p:tav tm="0">
                                          <p:val>
                                            <p:strVal val="#ppt_x+#ppt_w*1.125000"/>
                                          </p:val>
                                        </p:tav>
                                        <p:tav tm="100000">
                                          <p:val>
                                            <p:strVal val="#ppt_x"/>
                                          </p:val>
                                        </p:tav>
                                      </p:tavLst>
                                    </p:anim>
                                    <p:animEffect transition="in" filter="wipe(left)">
                                      <p:cBhvr>
                                        <p:cTn id="8" dur="125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p:tgtEl>
                                          <p:spTgt spid="11"/>
                                        </p:tgtEl>
                                        <p:attrNameLst>
                                          <p:attrName>ppt_x</p:attrName>
                                        </p:attrNameLst>
                                      </p:cBhvr>
                                      <p:tavLst>
                                        <p:tav tm="0">
                                          <p:val>
                                            <p:strVal val="#ppt_x-#ppt_w*1.125000"/>
                                          </p:val>
                                        </p:tav>
                                        <p:tav tm="100000">
                                          <p:val>
                                            <p:strVal val="#ppt_x"/>
                                          </p:val>
                                        </p:tav>
                                      </p:tavLst>
                                    </p:anim>
                                    <p:animEffect transition="in" filter="wipe(right)">
                                      <p:cBhvr>
                                        <p:cTn id="19" dur="500"/>
                                        <p:tgtEl>
                                          <p:spTgt spid="11"/>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additive="base">
                                        <p:cTn id="28" dur="500"/>
                                        <p:tgtEl>
                                          <p:spTgt spid="12"/>
                                        </p:tgtEl>
                                        <p:attrNameLst>
                                          <p:attrName>ppt_x</p:attrName>
                                        </p:attrNameLst>
                                      </p:cBhvr>
                                      <p:tavLst>
                                        <p:tav tm="0">
                                          <p:val>
                                            <p:strVal val="#ppt_x-#ppt_w*1.125000"/>
                                          </p:val>
                                        </p:tav>
                                        <p:tav tm="100000">
                                          <p:val>
                                            <p:strVal val="#ppt_x"/>
                                          </p:val>
                                        </p:tav>
                                      </p:tavLst>
                                    </p:anim>
                                    <p:animEffect transition="in" filter="wipe(right)">
                                      <p:cBhvr>
                                        <p:cTn id="29" dur="500"/>
                                        <p:tgtEl>
                                          <p:spTgt spid="12"/>
                                        </p:tgtEl>
                                      </p:cBhvr>
                                    </p:animEffect>
                                  </p:childTnLst>
                                </p:cTn>
                              </p:par>
                            </p:childTnLst>
                          </p:cTn>
                        </p:par>
                        <p:par>
                          <p:cTn id="30" fill="hold">
                            <p:stCondLst>
                              <p:cond delay="500"/>
                            </p:stCondLst>
                            <p:childTnLst>
                              <p:par>
                                <p:cTn id="31" presetID="10" presetClass="entr" presetSubtype="0"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animBg="1"/>
      <p:bldP spid="7" grpId="0" animBg="1"/>
      <p:bldP spid="8" grpId="0" animBg="1"/>
      <p:bldP spid="11" grpId="0" animBg="1"/>
      <p:bldP spid="12" grpId="0" animBg="1"/>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dell’ambiente</a:t>
            </a:r>
          </a:p>
        </p:txBody>
      </p:sp>
      <p:sp>
        <p:nvSpPr>
          <p:cNvPr id="17" name="CasellaDiTesto 16">
            <a:extLst>
              <a:ext uri="{FF2B5EF4-FFF2-40B4-BE49-F238E27FC236}">
                <a16:creationId xmlns:a16="http://schemas.microsoft.com/office/drawing/2014/main" id="{E2D046DC-BF4F-AD48-54C9-271B9FC3BB0C}"/>
              </a:ext>
            </a:extLst>
          </p:cNvPr>
          <p:cNvSpPr txBox="1"/>
          <p:nvPr/>
        </p:nvSpPr>
        <p:spPr>
          <a:xfrm>
            <a:off x="1919059" y="1749950"/>
            <a:ext cx="3514149" cy="2477602"/>
          </a:xfrm>
          <a:prstGeom prst="roundRect">
            <a:avLst>
              <a:gd name="adj" fmla="val 7950"/>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a:solidFill>
                  <a:srgbClr val="B4B4B4"/>
                </a:solidFill>
                <a:latin typeface="Menlo" panose="020B0609030804020204" pitchFamily="49" charset="0"/>
              </a:rPr>
              <a:t>#</a:t>
            </a:r>
            <a:r>
              <a:rPr lang="it-IT" sz="1100" dirty="0" err="1">
                <a:solidFill>
                  <a:srgbClr val="9A9A9A"/>
                </a:solidFill>
                <a:latin typeface="Menlo" panose="020B0609030804020204" pitchFamily="49" charset="0"/>
              </a:rPr>
              <a:t>define</a:t>
            </a:r>
            <a:r>
              <a:rPr lang="it-IT" sz="1100" dirty="0">
                <a:solidFill>
                  <a:srgbClr val="C8C8C8"/>
                </a:solidFill>
                <a:latin typeface="Menlo" panose="020B0609030804020204" pitchFamily="49" charset="0"/>
              </a:rPr>
              <a:t> </a:t>
            </a:r>
            <a:r>
              <a:rPr lang="it-IT" sz="1100" dirty="0">
                <a:solidFill>
                  <a:srgbClr val="BEB7FF"/>
                </a:solidFill>
                <a:latin typeface="Menlo" panose="020B0609030804020204" pitchFamily="49" charset="0"/>
              </a:rPr>
              <a:t>GL_SILENCE_DEPRECATION</a:t>
            </a:r>
            <a:endParaRPr lang="it-IT" sz="1100" dirty="0">
              <a:solidFill>
                <a:srgbClr val="DADADA"/>
              </a:solidFill>
              <a:latin typeface="Menlo" panose="020B0609030804020204" pitchFamily="49" charset="0"/>
            </a:endParaRPr>
          </a:p>
          <a:p>
            <a:pPr>
              <a:lnSpc>
                <a:spcPct val="120000"/>
              </a:lnSpc>
            </a:pPr>
            <a:r>
              <a:rPr lang="it-IT" sz="1100" dirty="0">
                <a:solidFill>
                  <a:srgbClr val="B4B4B4"/>
                </a:solidFill>
                <a:latin typeface="Menlo" panose="020B0609030804020204" pitchFamily="49" charset="0"/>
              </a:rPr>
              <a:t>#</a:t>
            </a:r>
            <a:r>
              <a:rPr lang="it-IT" sz="1100" dirty="0">
                <a:solidFill>
                  <a:srgbClr val="9A9A9A"/>
                </a:solidFill>
                <a:latin typeface="Menlo" panose="020B0609030804020204" pitchFamily="49" charset="0"/>
              </a:rPr>
              <a:t>include</a:t>
            </a:r>
            <a:r>
              <a:rPr lang="it-IT" sz="1100" dirty="0">
                <a:solidFill>
                  <a:srgbClr val="C8C8C8"/>
                </a:solidFill>
                <a:latin typeface="Menlo" panose="020B0609030804020204" pitchFamily="49" charset="0"/>
              </a:rPr>
              <a:t> </a:t>
            </a:r>
            <a:r>
              <a:rPr lang="it-IT" sz="1100" dirty="0">
                <a:solidFill>
                  <a:srgbClr val="E8C9BB"/>
                </a:solidFill>
                <a:latin typeface="Menlo" panose="020B0609030804020204" pitchFamily="49" charset="0"/>
              </a:rPr>
              <a:t>&lt;</a:t>
            </a:r>
            <a:r>
              <a:rPr lang="it-IT" sz="1100" dirty="0">
                <a:solidFill>
                  <a:srgbClr val="CE9178"/>
                </a:solidFill>
                <a:latin typeface="Menlo" panose="020B0609030804020204" pitchFamily="49" charset="0"/>
              </a:rPr>
              <a:t>GLUT/</a:t>
            </a:r>
            <a:r>
              <a:rPr lang="it-IT" sz="1100" dirty="0" err="1">
                <a:solidFill>
                  <a:srgbClr val="CE9178"/>
                </a:solidFill>
                <a:latin typeface="Menlo" panose="020B0609030804020204" pitchFamily="49" charset="0"/>
              </a:rPr>
              <a:t>glut.h</a:t>
            </a:r>
            <a:r>
              <a:rPr lang="it-IT" sz="1100" dirty="0">
                <a:solidFill>
                  <a:srgbClr val="E8C9BB"/>
                </a:solidFill>
                <a:latin typeface="Menlo" panose="020B0609030804020204" pitchFamily="49" charset="0"/>
              </a:rPr>
              <a:t>&gt;</a:t>
            </a:r>
            <a:endParaRPr lang="it-IT" sz="1100" dirty="0">
              <a:solidFill>
                <a:srgbClr val="DADADA"/>
              </a:solidFill>
              <a:latin typeface="Menlo" panose="020B0609030804020204" pitchFamily="49" charset="0"/>
            </a:endParaRPr>
          </a:p>
          <a:p>
            <a:pPr>
              <a:lnSpc>
                <a:spcPct val="120000"/>
              </a:lnSpc>
            </a:pPr>
            <a:r>
              <a:rPr lang="it-IT" sz="1100" dirty="0">
                <a:solidFill>
                  <a:srgbClr val="B4B4B4"/>
                </a:solidFill>
                <a:latin typeface="Menlo" panose="020B0609030804020204" pitchFamily="49" charset="0"/>
              </a:rPr>
              <a:t>#</a:t>
            </a:r>
            <a:r>
              <a:rPr lang="it-IT" sz="1100" dirty="0">
                <a:solidFill>
                  <a:srgbClr val="9A9A9A"/>
                </a:solidFill>
                <a:latin typeface="Menlo" panose="020B0609030804020204" pitchFamily="49" charset="0"/>
              </a:rPr>
              <a:t>include</a:t>
            </a:r>
            <a:r>
              <a:rPr lang="it-IT" sz="1100" dirty="0">
                <a:solidFill>
                  <a:srgbClr val="C8C8C8"/>
                </a:solidFill>
                <a:latin typeface="Menlo" panose="020B0609030804020204" pitchFamily="49" charset="0"/>
              </a:rPr>
              <a:t> </a:t>
            </a:r>
            <a:r>
              <a:rPr lang="it-IT" sz="1100" dirty="0">
                <a:solidFill>
                  <a:srgbClr val="E8C9BB"/>
                </a:solidFill>
                <a:latin typeface="Menlo" panose="020B0609030804020204" pitchFamily="49" charset="0"/>
              </a:rPr>
              <a:t>"</a:t>
            </a:r>
            <a:r>
              <a:rPr lang="it-IT" sz="1100" dirty="0">
                <a:solidFill>
                  <a:srgbClr val="CE9178"/>
                </a:solidFill>
                <a:latin typeface="Menlo" panose="020B0609030804020204" pitchFamily="49" charset="0"/>
              </a:rPr>
              <a:t>libraries/GLFW/glfw3.h</a:t>
            </a:r>
            <a:r>
              <a:rPr lang="it-IT" sz="1100" dirty="0">
                <a:solidFill>
                  <a:srgbClr val="E8C9BB"/>
                </a:solidFill>
                <a:latin typeface="Menlo" panose="020B0609030804020204" pitchFamily="49" charset="0"/>
              </a:rPr>
              <a:t>"</a:t>
            </a:r>
          </a:p>
          <a:p>
            <a:pPr>
              <a:lnSpc>
                <a:spcPct val="120000"/>
              </a:lnSpc>
            </a:pPr>
            <a:endParaRPr lang="it-IT" sz="1100" dirty="0">
              <a:solidFill>
                <a:srgbClr val="DADADA"/>
              </a:solidFill>
              <a:latin typeface="Menlo" panose="020B0609030804020204" pitchFamily="49" charset="0"/>
            </a:endParaRPr>
          </a:p>
          <a:p>
            <a:pPr>
              <a:lnSpc>
                <a:spcPct val="120000"/>
              </a:lnSpc>
            </a:pPr>
            <a:r>
              <a:rPr lang="it-IT" sz="1100" dirty="0">
                <a:solidFill>
                  <a:srgbClr val="B4B4B4"/>
                </a:solidFill>
                <a:latin typeface="Menlo" panose="020B0609030804020204" pitchFamily="49" charset="0"/>
              </a:rPr>
              <a:t>#</a:t>
            </a:r>
            <a:r>
              <a:rPr lang="it-IT" sz="1100" dirty="0">
                <a:solidFill>
                  <a:srgbClr val="9A9A9A"/>
                </a:solidFill>
                <a:latin typeface="Menlo" panose="020B0609030804020204" pitchFamily="49" charset="0"/>
              </a:rPr>
              <a:t>include</a:t>
            </a:r>
            <a:r>
              <a:rPr lang="it-IT" sz="1100" dirty="0">
                <a:solidFill>
                  <a:srgbClr val="C8C8C8"/>
                </a:solidFill>
                <a:latin typeface="Menlo" panose="020B0609030804020204" pitchFamily="49" charset="0"/>
              </a:rPr>
              <a:t> </a:t>
            </a:r>
            <a:r>
              <a:rPr lang="it-IT" sz="1100" dirty="0">
                <a:solidFill>
                  <a:srgbClr val="E8C9BB"/>
                </a:solidFill>
                <a:latin typeface="Menlo" panose="020B0609030804020204" pitchFamily="49" charset="0"/>
              </a:rPr>
              <a:t>"</a:t>
            </a:r>
            <a:r>
              <a:rPr lang="it-IT" sz="1100" dirty="0" err="1">
                <a:solidFill>
                  <a:srgbClr val="CE9178"/>
                </a:solidFill>
                <a:latin typeface="Menlo" panose="020B0609030804020204" pitchFamily="49" charset="0"/>
              </a:rPr>
              <a:t>SCENE.cpp</a:t>
            </a:r>
            <a:r>
              <a:rPr lang="it-IT" sz="1100" dirty="0">
                <a:solidFill>
                  <a:srgbClr val="E8C9BB"/>
                </a:solidFill>
                <a:latin typeface="Menlo" panose="020B0609030804020204" pitchFamily="49" charset="0"/>
              </a:rPr>
              <a:t>"</a:t>
            </a:r>
            <a:br>
              <a:rPr lang="it-IT" sz="1100" dirty="0">
                <a:solidFill>
                  <a:srgbClr val="DADADA"/>
                </a:solidFill>
                <a:latin typeface="Menlo" panose="020B0609030804020204" pitchFamily="49" charset="0"/>
              </a:rPr>
            </a:br>
            <a:r>
              <a:rPr lang="it-IT" sz="1100" dirty="0">
                <a:solidFill>
                  <a:srgbClr val="B4B4B4"/>
                </a:solidFill>
                <a:latin typeface="Menlo" panose="020B0609030804020204" pitchFamily="49" charset="0"/>
              </a:rPr>
              <a:t>#</a:t>
            </a:r>
            <a:r>
              <a:rPr lang="it-IT" sz="1100" dirty="0">
                <a:solidFill>
                  <a:srgbClr val="9A9A9A"/>
                </a:solidFill>
                <a:latin typeface="Menlo" panose="020B0609030804020204" pitchFamily="49" charset="0"/>
              </a:rPr>
              <a:t>include</a:t>
            </a:r>
            <a:r>
              <a:rPr lang="it-IT" sz="1100" dirty="0">
                <a:solidFill>
                  <a:srgbClr val="C8C8C8"/>
                </a:solidFill>
                <a:latin typeface="Menlo" panose="020B0609030804020204" pitchFamily="49" charset="0"/>
              </a:rPr>
              <a:t> </a:t>
            </a:r>
            <a:r>
              <a:rPr lang="it-IT" sz="1100" dirty="0">
                <a:solidFill>
                  <a:srgbClr val="E8C9BB"/>
                </a:solidFill>
                <a:latin typeface="Menlo" panose="020B0609030804020204" pitchFamily="49" charset="0"/>
              </a:rPr>
              <a:t>"</a:t>
            </a:r>
            <a:r>
              <a:rPr lang="it-IT" sz="1100" dirty="0">
                <a:solidFill>
                  <a:srgbClr val="CE9178"/>
                </a:solidFill>
                <a:latin typeface="Menlo" panose="020B0609030804020204" pitchFamily="49" charset="0"/>
              </a:rPr>
              <a:t>libraries/</a:t>
            </a:r>
            <a:r>
              <a:rPr lang="it-IT" sz="1100" dirty="0" err="1">
                <a:solidFill>
                  <a:srgbClr val="CE9178"/>
                </a:solidFill>
                <a:latin typeface="Menlo" panose="020B0609030804020204" pitchFamily="49" charset="0"/>
              </a:rPr>
              <a:t>color.cpp</a:t>
            </a:r>
            <a:r>
              <a:rPr lang="it-IT" sz="1100" dirty="0">
                <a:solidFill>
                  <a:srgbClr val="E8C9BB"/>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r>
              <a:rPr lang="it-IT" sz="1100" dirty="0">
                <a:solidFill>
                  <a:srgbClr val="B4B4B4"/>
                </a:solidFill>
                <a:latin typeface="Menlo" panose="020B0609030804020204" pitchFamily="49" charset="0"/>
              </a:rPr>
              <a:t>#</a:t>
            </a:r>
            <a:r>
              <a:rPr lang="it-IT" sz="1100" dirty="0">
                <a:solidFill>
                  <a:srgbClr val="9A9A9A"/>
                </a:solidFill>
                <a:latin typeface="Menlo" panose="020B0609030804020204" pitchFamily="49" charset="0"/>
              </a:rPr>
              <a:t>include</a:t>
            </a:r>
            <a:r>
              <a:rPr lang="it-IT" sz="1100" dirty="0">
                <a:solidFill>
                  <a:srgbClr val="C8C8C8"/>
                </a:solidFill>
                <a:latin typeface="Menlo" panose="020B0609030804020204" pitchFamily="49" charset="0"/>
              </a:rPr>
              <a:t> </a:t>
            </a:r>
            <a:r>
              <a:rPr lang="it-IT" sz="1100" dirty="0">
                <a:solidFill>
                  <a:srgbClr val="E8C9BB"/>
                </a:solidFill>
                <a:latin typeface="Menlo" panose="020B0609030804020204" pitchFamily="49" charset="0"/>
              </a:rPr>
              <a:t>"</a:t>
            </a:r>
            <a:r>
              <a:rPr lang="it-IT" sz="1100" dirty="0">
                <a:solidFill>
                  <a:srgbClr val="CE9178"/>
                </a:solidFill>
                <a:latin typeface="Menlo" panose="020B0609030804020204" pitchFamily="49" charset="0"/>
              </a:rPr>
              <a:t>libraries/</a:t>
            </a:r>
            <a:r>
              <a:rPr lang="it-IT" sz="1100" dirty="0" err="1">
                <a:solidFill>
                  <a:srgbClr val="CE9178"/>
                </a:solidFill>
                <a:latin typeface="Menlo" panose="020B0609030804020204" pitchFamily="49" charset="0"/>
              </a:rPr>
              <a:t>TIMER.h</a:t>
            </a:r>
            <a:r>
              <a:rPr lang="it-IT" sz="1100" dirty="0">
                <a:solidFill>
                  <a:srgbClr val="E8C9BB"/>
                </a:solidFill>
                <a:latin typeface="Menlo" panose="020B0609030804020204" pitchFamily="49" charset="0"/>
              </a:rPr>
              <a:t>"</a:t>
            </a:r>
          </a:p>
          <a:p>
            <a:pPr>
              <a:lnSpc>
                <a:spcPct val="120000"/>
              </a:lnSpc>
            </a:pPr>
            <a:br>
              <a:rPr lang="it-IT" sz="1100" dirty="0">
                <a:solidFill>
                  <a:srgbClr val="DADADA"/>
                </a:solidFill>
                <a:latin typeface="Menlo" panose="020B0609030804020204" pitchFamily="49" charset="0"/>
              </a:rPr>
            </a:br>
            <a:r>
              <a:rPr lang="it-IT" sz="1100" dirty="0">
                <a:solidFill>
                  <a:srgbClr val="B4B4B4"/>
                </a:solidFill>
                <a:latin typeface="Menlo" panose="020B0609030804020204" pitchFamily="49" charset="0"/>
              </a:rPr>
              <a:t>#</a:t>
            </a:r>
            <a:r>
              <a:rPr lang="it-IT" sz="1100" dirty="0">
                <a:solidFill>
                  <a:srgbClr val="9A9A9A"/>
                </a:solidFill>
                <a:latin typeface="Menlo" panose="020B0609030804020204" pitchFamily="49" charset="0"/>
              </a:rPr>
              <a:t>include</a:t>
            </a:r>
            <a:r>
              <a:rPr lang="it-IT" sz="1100" dirty="0">
                <a:solidFill>
                  <a:srgbClr val="C8C8C8"/>
                </a:solidFill>
                <a:latin typeface="Menlo" panose="020B0609030804020204" pitchFamily="49" charset="0"/>
              </a:rPr>
              <a:t> </a:t>
            </a:r>
            <a:r>
              <a:rPr lang="it-IT" sz="1100" dirty="0">
                <a:solidFill>
                  <a:srgbClr val="E8C9BB"/>
                </a:solidFill>
                <a:latin typeface="Menlo" panose="020B0609030804020204" pitchFamily="49" charset="0"/>
              </a:rPr>
              <a:t>"</a:t>
            </a:r>
            <a:r>
              <a:rPr lang="it-IT" sz="1100" dirty="0">
                <a:solidFill>
                  <a:srgbClr val="CE9178"/>
                </a:solidFill>
                <a:latin typeface="Menlo" panose="020B0609030804020204" pitchFamily="49" charset="0"/>
              </a:rPr>
              <a:t>libraries/</a:t>
            </a:r>
            <a:r>
              <a:rPr lang="it-IT" sz="1100" dirty="0" err="1">
                <a:solidFill>
                  <a:srgbClr val="CE9178"/>
                </a:solidFill>
                <a:latin typeface="Menlo" panose="020B0609030804020204" pitchFamily="49" charset="0"/>
              </a:rPr>
              <a:t>Maths</a:t>
            </a:r>
            <a:r>
              <a:rPr lang="it-IT" sz="1100" dirty="0">
                <a:solidFill>
                  <a:srgbClr val="CE9178"/>
                </a:solidFill>
                <a:latin typeface="Menlo" panose="020B0609030804020204" pitchFamily="49" charset="0"/>
              </a:rPr>
              <a:t>/VECTOR3D.h</a:t>
            </a:r>
            <a:r>
              <a:rPr lang="it-IT" sz="1100" dirty="0">
                <a:solidFill>
                  <a:srgbClr val="E8C9BB"/>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r>
              <a:rPr lang="it-IT" sz="1100" dirty="0">
                <a:solidFill>
                  <a:srgbClr val="B4B4B4"/>
                </a:solidFill>
                <a:latin typeface="Menlo" panose="020B0609030804020204" pitchFamily="49" charset="0"/>
              </a:rPr>
              <a:t>#</a:t>
            </a:r>
            <a:r>
              <a:rPr lang="it-IT" sz="1100" dirty="0">
                <a:solidFill>
                  <a:srgbClr val="9A9A9A"/>
                </a:solidFill>
                <a:latin typeface="Menlo" panose="020B0609030804020204" pitchFamily="49" charset="0"/>
              </a:rPr>
              <a:t>include</a:t>
            </a:r>
            <a:r>
              <a:rPr lang="it-IT" sz="1100" dirty="0">
                <a:solidFill>
                  <a:srgbClr val="C8C8C8"/>
                </a:solidFill>
                <a:latin typeface="Menlo" panose="020B0609030804020204" pitchFamily="49" charset="0"/>
              </a:rPr>
              <a:t> </a:t>
            </a:r>
            <a:r>
              <a:rPr lang="it-IT" sz="1100" dirty="0">
                <a:solidFill>
                  <a:srgbClr val="E8C9BB"/>
                </a:solidFill>
                <a:latin typeface="Menlo" panose="020B0609030804020204" pitchFamily="49" charset="0"/>
              </a:rPr>
              <a:t>"</a:t>
            </a:r>
            <a:r>
              <a:rPr lang="it-IT" sz="1100" dirty="0">
                <a:solidFill>
                  <a:srgbClr val="CE9178"/>
                </a:solidFill>
                <a:latin typeface="Menlo" panose="020B0609030804020204" pitchFamily="49" charset="0"/>
              </a:rPr>
              <a:t>libraries/</a:t>
            </a:r>
            <a:r>
              <a:rPr lang="it-IT" sz="1100" dirty="0" err="1">
                <a:solidFill>
                  <a:srgbClr val="CE9178"/>
                </a:solidFill>
                <a:latin typeface="Menlo" panose="020B0609030804020204" pitchFamily="49" charset="0"/>
              </a:rPr>
              <a:t>Maths</a:t>
            </a:r>
            <a:r>
              <a:rPr lang="it-IT" sz="1100" dirty="0">
                <a:solidFill>
                  <a:srgbClr val="CE9178"/>
                </a:solidFill>
                <a:latin typeface="Menlo" panose="020B0609030804020204" pitchFamily="49" charset="0"/>
              </a:rPr>
              <a:t>/VECTOR4D.h</a:t>
            </a:r>
            <a:r>
              <a:rPr lang="it-IT" sz="1100" dirty="0">
                <a:solidFill>
                  <a:srgbClr val="E8C9BB"/>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r>
              <a:rPr lang="it-IT" sz="1100" dirty="0">
                <a:solidFill>
                  <a:srgbClr val="B4B4B4"/>
                </a:solidFill>
                <a:latin typeface="Menlo" panose="020B0609030804020204" pitchFamily="49" charset="0"/>
              </a:rPr>
              <a:t>#</a:t>
            </a:r>
            <a:r>
              <a:rPr lang="it-IT" sz="1100" dirty="0">
                <a:solidFill>
                  <a:srgbClr val="9A9A9A"/>
                </a:solidFill>
                <a:latin typeface="Menlo" panose="020B0609030804020204" pitchFamily="49" charset="0"/>
              </a:rPr>
              <a:t>include</a:t>
            </a:r>
            <a:r>
              <a:rPr lang="it-IT" sz="1100" dirty="0">
                <a:solidFill>
                  <a:srgbClr val="C8C8C8"/>
                </a:solidFill>
                <a:latin typeface="Menlo" panose="020B0609030804020204" pitchFamily="49" charset="0"/>
              </a:rPr>
              <a:t> </a:t>
            </a:r>
            <a:r>
              <a:rPr lang="it-IT" sz="1100" dirty="0">
                <a:solidFill>
                  <a:srgbClr val="E8C9BB"/>
                </a:solidFill>
                <a:latin typeface="Menlo" panose="020B0609030804020204" pitchFamily="49" charset="0"/>
              </a:rPr>
              <a:t>"</a:t>
            </a:r>
            <a:r>
              <a:rPr lang="it-IT" sz="1100" dirty="0">
                <a:solidFill>
                  <a:srgbClr val="CE9178"/>
                </a:solidFill>
                <a:latin typeface="Menlo" panose="020B0609030804020204" pitchFamily="49" charset="0"/>
              </a:rPr>
              <a:t>libraries/</a:t>
            </a:r>
            <a:r>
              <a:rPr lang="it-IT" sz="1100" dirty="0" err="1">
                <a:solidFill>
                  <a:srgbClr val="CE9178"/>
                </a:solidFill>
                <a:latin typeface="Menlo" panose="020B0609030804020204" pitchFamily="49" charset="0"/>
              </a:rPr>
              <a:t>Maths</a:t>
            </a:r>
            <a:r>
              <a:rPr lang="it-IT" sz="1100" dirty="0">
                <a:solidFill>
                  <a:srgbClr val="CE9178"/>
                </a:solidFill>
                <a:latin typeface="Menlo" panose="020B0609030804020204" pitchFamily="49" charset="0"/>
              </a:rPr>
              <a:t>/MATRIX4X4.h</a:t>
            </a:r>
            <a:r>
              <a:rPr lang="it-IT" sz="1100" dirty="0">
                <a:solidFill>
                  <a:srgbClr val="E8C9BB"/>
                </a:solidFill>
                <a:latin typeface="Menlo" panose="020B0609030804020204" pitchFamily="49" charset="0"/>
              </a:rPr>
              <a:t>"</a:t>
            </a:r>
            <a:endParaRPr lang="it-IT" sz="1100" dirty="0">
              <a:solidFill>
                <a:srgbClr val="DADADA"/>
              </a:solidFill>
              <a:latin typeface="Menlo" panose="020B0609030804020204" pitchFamily="49" charset="0"/>
            </a:endParaRPr>
          </a:p>
        </p:txBody>
      </p:sp>
      <p:sp>
        <p:nvSpPr>
          <p:cNvPr id="18" name="CasellaDiTesto 17">
            <a:extLst>
              <a:ext uri="{FF2B5EF4-FFF2-40B4-BE49-F238E27FC236}">
                <a16:creationId xmlns:a16="http://schemas.microsoft.com/office/drawing/2014/main" id="{DCA74260-DA42-09E5-5FE7-EA688E790FB6}"/>
              </a:ext>
            </a:extLst>
          </p:cNvPr>
          <p:cNvSpPr txBox="1"/>
          <p:nvPr/>
        </p:nvSpPr>
        <p:spPr>
          <a:xfrm>
            <a:off x="5682991" y="1772395"/>
            <a:ext cx="3101008" cy="126628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ADADA"/>
                </a:solidFill>
                <a:latin typeface="Menlo" panose="020B0609030804020204" pitchFamily="49" charset="0"/>
              </a:rPr>
              <a:t>GLfloat</a:t>
            </a:r>
            <a:r>
              <a:rPr lang="it-IT" sz="1100" dirty="0">
                <a:solidFill>
                  <a:srgbClr val="DADADA"/>
                </a:solidFill>
                <a:latin typeface="Menlo" panose="020B0609030804020204" pitchFamily="49" charset="0"/>
              </a:rPr>
              <a:t> </a:t>
            </a:r>
            <a:r>
              <a:rPr lang="it-IT" sz="1100" dirty="0" err="1">
                <a:solidFill>
                  <a:srgbClr val="9CDCFE"/>
                </a:solidFill>
                <a:latin typeface="Menlo" panose="020B0609030804020204" pitchFamily="49" charset="0"/>
              </a:rPr>
              <a:t>cameraPositions</a:t>
            </a: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3</a:t>
            </a: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3</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a:p>
            <a:pPr marL="180000">
              <a:lnSpc>
                <a:spcPct val="120000"/>
              </a:lnSpc>
            </a:pP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2.5f</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5CEA8"/>
                </a:solidFill>
                <a:latin typeface="Menlo" panose="020B0609030804020204" pitchFamily="49" charset="0"/>
              </a:rPr>
              <a:t>3.5f</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2.5f</a:t>
            </a:r>
            <a:r>
              <a:rPr lang="it-IT" sz="1100" dirty="0">
                <a:solidFill>
                  <a:srgbClr val="B4B4B4"/>
                </a:solidFill>
                <a:latin typeface="Menlo" panose="020B0609030804020204" pitchFamily="49" charset="0"/>
              </a:rPr>
              <a:t>},</a:t>
            </a:r>
            <a:r>
              <a:rPr lang="it-IT" sz="1100" dirty="0">
                <a:solidFill>
                  <a:srgbClr val="57A64A"/>
                </a:solidFill>
                <a:latin typeface="Menlo" panose="020B0609030804020204" pitchFamily="49" charset="0"/>
              </a:rPr>
              <a:t> // SCENE1</a:t>
            </a:r>
            <a:endParaRPr lang="it-IT" sz="1100" dirty="0">
              <a:solidFill>
                <a:srgbClr val="DADADA"/>
              </a:solidFill>
              <a:latin typeface="Menlo" panose="020B0609030804020204" pitchFamily="49" charset="0"/>
            </a:endParaRPr>
          </a:p>
          <a:p>
            <a:pPr marL="180000">
              <a:lnSpc>
                <a:spcPct val="120000"/>
              </a:lnSpc>
            </a:pP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4.5f</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5CEA8"/>
                </a:solidFill>
                <a:latin typeface="Menlo" panose="020B0609030804020204" pitchFamily="49" charset="0"/>
              </a:rPr>
              <a:t>3.5f</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2.5f</a:t>
            </a:r>
            <a:r>
              <a:rPr lang="it-IT" sz="1100" dirty="0">
                <a:solidFill>
                  <a:srgbClr val="B4B4B4"/>
                </a:solidFill>
                <a:latin typeface="Menlo" panose="020B0609030804020204" pitchFamily="49" charset="0"/>
              </a:rPr>
              <a:t>},</a:t>
            </a:r>
            <a:r>
              <a:rPr lang="it-IT" sz="1100" dirty="0">
                <a:solidFill>
                  <a:srgbClr val="57A64A"/>
                </a:solidFill>
                <a:latin typeface="Menlo" panose="020B0609030804020204" pitchFamily="49" charset="0"/>
              </a:rPr>
              <a:t> // SCENE2</a:t>
            </a:r>
            <a:endParaRPr lang="it-IT" sz="1100" dirty="0">
              <a:solidFill>
                <a:srgbClr val="DADADA"/>
              </a:solidFill>
              <a:latin typeface="Menlo" panose="020B0609030804020204" pitchFamily="49" charset="0"/>
            </a:endParaRPr>
          </a:p>
          <a:p>
            <a:pPr marL="180000">
              <a:lnSpc>
                <a:spcPct val="120000"/>
              </a:lnSpc>
            </a:pP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2.5f</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5CEA8"/>
                </a:solidFill>
                <a:latin typeface="Menlo" panose="020B0609030804020204" pitchFamily="49" charset="0"/>
              </a:rPr>
              <a:t>2.0f</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2.5f</a:t>
            </a:r>
            <a:r>
              <a:rPr lang="it-IT" sz="1100" dirty="0">
                <a:solidFill>
                  <a:srgbClr val="B4B4B4"/>
                </a:solidFill>
                <a:latin typeface="Menlo" panose="020B0609030804020204" pitchFamily="49" charset="0"/>
              </a:rPr>
              <a:t>}</a:t>
            </a:r>
            <a:r>
              <a:rPr lang="it-IT" sz="1100" dirty="0">
                <a:solidFill>
                  <a:srgbClr val="57A64A"/>
                </a:solidFill>
                <a:latin typeface="Menlo" panose="020B0609030804020204" pitchFamily="49" charset="0"/>
              </a:rPr>
              <a:t> // SCENE3</a:t>
            </a:r>
            <a:endParaRPr lang="it-IT" sz="1100" dirty="0">
              <a:solidFill>
                <a:srgbClr val="DADADA"/>
              </a:solidFill>
              <a:latin typeface="Menlo" panose="020B0609030804020204" pitchFamily="49" charset="0"/>
            </a:endParaRPr>
          </a:p>
          <a:p>
            <a:pPr>
              <a:lnSpc>
                <a:spcPct val="120000"/>
              </a:lnSpc>
            </a:pPr>
            <a:r>
              <a:rPr lang="it-IT" sz="1100" dirty="0">
                <a:solidFill>
                  <a:srgbClr val="B4B4B4"/>
                </a:solidFill>
                <a:latin typeface="Menlo" panose="020B0609030804020204" pitchFamily="49" charset="0"/>
              </a:rPr>
              <a:t>};</a:t>
            </a:r>
          </a:p>
        </p:txBody>
      </p:sp>
      <p:sp>
        <p:nvSpPr>
          <p:cNvPr id="19" name="CasellaDiTesto 18">
            <a:extLst>
              <a:ext uri="{FF2B5EF4-FFF2-40B4-BE49-F238E27FC236}">
                <a16:creationId xmlns:a16="http://schemas.microsoft.com/office/drawing/2014/main" id="{8559E75B-1B32-1C62-C0BA-6145F15E4AB6}"/>
              </a:ext>
            </a:extLst>
          </p:cNvPr>
          <p:cNvSpPr txBox="1"/>
          <p:nvPr/>
        </p:nvSpPr>
        <p:spPr>
          <a:xfrm>
            <a:off x="5682992" y="3492186"/>
            <a:ext cx="3101008" cy="735366"/>
          </a:xfrm>
          <a:prstGeom prst="roundRect">
            <a:avLst>
              <a:gd name="adj" fmla="val 19551"/>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1100" dirty="0">
                <a:solidFill>
                  <a:srgbClr val="4EC9B0"/>
                </a:solidFill>
                <a:latin typeface="Menlo" panose="020B0609030804020204" pitchFamily="49" charset="0"/>
              </a:rPr>
              <a:t>VECTOR3D</a:t>
            </a:r>
            <a:r>
              <a:rPr lang="it-IT" sz="1100" dirty="0">
                <a:solidFill>
                  <a:srgbClr val="DADADA"/>
                </a:solidFill>
                <a:latin typeface="Menlo" panose="020B0609030804020204" pitchFamily="49" charset="0"/>
              </a:rPr>
              <a:t> </a:t>
            </a:r>
            <a:r>
              <a:rPr lang="it-IT" sz="1100" dirty="0" err="1">
                <a:solidFill>
                  <a:srgbClr val="DCDCAA"/>
                </a:solidFill>
                <a:latin typeface="Menlo" panose="020B0609030804020204" pitchFamily="49" charset="0"/>
              </a:rPr>
              <a:t>lightPosition</a:t>
            </a:r>
            <a:r>
              <a:rPr lang="it-IT" sz="1100" dirty="0">
                <a:solidFill>
                  <a:srgbClr val="B4B4B4"/>
                </a:solidFill>
                <a:latin typeface="Menlo" panose="020B0609030804020204" pitchFamily="49" charset="0"/>
              </a:rPr>
              <a:t>(</a:t>
            </a:r>
          </a:p>
          <a:p>
            <a:pPr marL="180000"/>
            <a:r>
              <a:rPr lang="it-IT" sz="1100" dirty="0">
                <a:solidFill>
                  <a:srgbClr val="B5CEA8"/>
                </a:solidFill>
                <a:latin typeface="Menlo" panose="020B0609030804020204" pitchFamily="49" charset="0"/>
              </a:rPr>
              <a:t>2.0f</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5CEA8"/>
                </a:solidFill>
                <a:latin typeface="Menlo" panose="020B0609030804020204" pitchFamily="49" charset="0"/>
              </a:rPr>
              <a:t>3.0f</a:t>
            </a: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2.0f</a:t>
            </a:r>
          </a:p>
          <a:p>
            <a:r>
              <a:rPr lang="it-IT" sz="1100" dirty="0">
                <a:solidFill>
                  <a:srgbClr val="B4B4B4"/>
                </a:solidFill>
                <a:latin typeface="Menlo" panose="020B0609030804020204" pitchFamily="49" charset="0"/>
              </a:rPr>
              <a:t>);</a:t>
            </a:r>
          </a:p>
        </p:txBody>
      </p:sp>
    </p:spTree>
    <p:extLst>
      <p:ext uri="{BB962C8B-B14F-4D97-AF65-F5344CB8AC3E}">
        <p14:creationId xmlns:p14="http://schemas.microsoft.com/office/powerpoint/2010/main" val="2570000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3000"/>
                            </p:stCondLst>
                            <p:childTnLst>
                              <p:par>
                                <p:cTn id="13" presetID="10" presetClass="entr" presetSubtype="0" fill="hold" grpId="0" nodeType="afterEffect">
                                  <p:stCondLst>
                                    <p:cond delay="100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dell’ambiente</a:t>
            </a:r>
          </a:p>
        </p:txBody>
      </p:sp>
    </p:spTree>
    <p:extLst>
      <p:ext uri="{BB962C8B-B14F-4D97-AF65-F5344CB8AC3E}">
        <p14:creationId xmlns:p14="http://schemas.microsoft.com/office/powerpoint/2010/main" val="2128806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Le scene</a:t>
            </a:r>
          </a:p>
        </p:txBody>
      </p:sp>
      <p:pic>
        <p:nvPicPr>
          <p:cNvPr id="5" name="!!scenarioC-immagine">
            <a:extLst>
              <a:ext uri="{FF2B5EF4-FFF2-40B4-BE49-F238E27FC236}">
                <a16:creationId xmlns:a16="http://schemas.microsoft.com/office/drawing/2014/main" id="{25386C39-900E-5BFF-7B14-92125035A6CB}"/>
              </a:ext>
            </a:extLst>
          </p:cNvPr>
          <p:cNvPicPr preferRelativeResize="0">
            <a:picLocks noChangeAspect="1"/>
          </p:cNvPicPr>
          <p:nvPr/>
        </p:nvPicPr>
        <p:blipFill rotWithShape="1">
          <a:blip r:embed="rId3"/>
          <a:srcRect t="-4659" b="-4659"/>
          <a:stretch/>
        </p:blipFill>
        <p:spPr>
          <a:xfrm>
            <a:off x="6507039" y="1739348"/>
            <a:ext cx="2232698" cy="2520000"/>
          </a:xfrm>
          <a:prstGeom prst="roundRect">
            <a:avLst>
              <a:gd name="adj" fmla="val 9558"/>
            </a:avLst>
          </a:prstGeom>
          <a:ln w="38100">
            <a:noFill/>
          </a:ln>
        </p:spPr>
      </p:pic>
      <p:pic>
        <p:nvPicPr>
          <p:cNvPr id="6" name="!!scenarioC-immagine">
            <a:extLst>
              <a:ext uri="{FF2B5EF4-FFF2-40B4-BE49-F238E27FC236}">
                <a16:creationId xmlns:a16="http://schemas.microsoft.com/office/drawing/2014/main" id="{FEE18A3B-16B1-D4E8-813C-065B4B8FB1C0}"/>
              </a:ext>
            </a:extLst>
          </p:cNvPr>
          <p:cNvPicPr preferRelativeResize="0">
            <a:picLocks noChangeAspect="1"/>
          </p:cNvPicPr>
          <p:nvPr/>
        </p:nvPicPr>
        <p:blipFill rotWithShape="1">
          <a:blip r:embed="rId4"/>
          <a:srcRect t="-4612" b="-4612"/>
          <a:stretch/>
        </p:blipFill>
        <p:spPr>
          <a:xfrm>
            <a:off x="4240277" y="1739348"/>
            <a:ext cx="2222502" cy="2520000"/>
          </a:xfrm>
          <a:prstGeom prst="roundRect">
            <a:avLst>
              <a:gd name="adj" fmla="val 9558"/>
            </a:avLst>
          </a:prstGeom>
          <a:ln w="38100">
            <a:noFill/>
          </a:ln>
        </p:spPr>
      </p:pic>
      <p:pic>
        <p:nvPicPr>
          <p:cNvPr id="7" name="!!scenarioC-immagine">
            <a:extLst>
              <a:ext uri="{FF2B5EF4-FFF2-40B4-BE49-F238E27FC236}">
                <a16:creationId xmlns:a16="http://schemas.microsoft.com/office/drawing/2014/main" id="{FE49125E-A7F6-727C-7F52-83E16B71BF87}"/>
              </a:ext>
            </a:extLst>
          </p:cNvPr>
          <p:cNvPicPr preferRelativeResize="0">
            <a:picLocks noChangeAspect="1"/>
          </p:cNvPicPr>
          <p:nvPr/>
        </p:nvPicPr>
        <p:blipFill rotWithShape="1">
          <a:blip r:embed="rId5"/>
          <a:srcRect t="-4659" b="-4659"/>
          <a:stretch/>
        </p:blipFill>
        <p:spPr>
          <a:xfrm>
            <a:off x="1963319" y="1739348"/>
            <a:ext cx="2232698" cy="2520000"/>
          </a:xfrm>
          <a:prstGeom prst="roundRect">
            <a:avLst>
              <a:gd name="adj" fmla="val 9558"/>
            </a:avLst>
          </a:prstGeom>
          <a:ln w="38100">
            <a:noFill/>
          </a:ln>
        </p:spPr>
      </p:pic>
      <p:sp>
        <p:nvSpPr>
          <p:cNvPr id="8" name="!!scenarioA-didascalia">
            <a:extLst>
              <a:ext uri="{FF2B5EF4-FFF2-40B4-BE49-F238E27FC236}">
                <a16:creationId xmlns:a16="http://schemas.microsoft.com/office/drawing/2014/main" id="{790054BD-7ABD-C5ED-FFD7-3030E7F2E45F}"/>
              </a:ext>
            </a:extLst>
          </p:cNvPr>
          <p:cNvSpPr txBox="1"/>
          <p:nvPr/>
        </p:nvSpPr>
        <p:spPr>
          <a:xfrm>
            <a:off x="2226365" y="4059423"/>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0" name="!!scenarioA-didascalia">
            <a:extLst>
              <a:ext uri="{FF2B5EF4-FFF2-40B4-BE49-F238E27FC236}">
                <a16:creationId xmlns:a16="http://schemas.microsoft.com/office/drawing/2014/main" id="{667BDA40-6417-7024-8971-BCD5A7B16A95}"/>
              </a:ext>
            </a:extLst>
          </p:cNvPr>
          <p:cNvSpPr txBox="1"/>
          <p:nvPr/>
        </p:nvSpPr>
        <p:spPr>
          <a:xfrm>
            <a:off x="4503323" y="4059423"/>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1" name="!!scenarioA-didascalia">
            <a:extLst>
              <a:ext uri="{FF2B5EF4-FFF2-40B4-BE49-F238E27FC236}">
                <a16:creationId xmlns:a16="http://schemas.microsoft.com/office/drawing/2014/main" id="{509DF84A-AB04-2AFF-2153-DA04570189EC}"/>
              </a:ext>
            </a:extLst>
          </p:cNvPr>
          <p:cNvSpPr txBox="1"/>
          <p:nvPr/>
        </p:nvSpPr>
        <p:spPr>
          <a:xfrm>
            <a:off x="6770085" y="4059423"/>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37481705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65BA7C43-E23F-ADBA-384A-76338D31E6A6}"/>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B465285-AFAF-05DD-AC3E-B9F4635FFAFE}"/>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87016C2-DFCC-FA58-CF2C-D9D5D793129A}"/>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3">
            <a:extLst>
              <a:ext uri="{FF2B5EF4-FFF2-40B4-BE49-F238E27FC236}">
                <a16:creationId xmlns:a16="http://schemas.microsoft.com/office/drawing/2014/main" id="{D5C81567-771D-652D-662C-592671140806}"/>
              </a:ext>
            </a:extLst>
          </p:cNvPr>
          <p:cNvGrpSpPr/>
          <p:nvPr/>
        </p:nvGrpSpPr>
        <p:grpSpPr>
          <a:xfrm>
            <a:off x="-1800000" y="0"/>
            <a:ext cx="1388562" cy="5143500"/>
            <a:chOff x="-108001" y="0"/>
            <a:chExt cx="1388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413B49AF-F22F-D2CC-89DA-2911C154C9E9}"/>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0C189856-46F2-C36C-D7E8-A767909614D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lang="it-IT" sz="2000" b="0" dirty="0">
                <a:solidFill>
                  <a:schemeClr val="bg2">
                    <a:lumMod val="10000"/>
                  </a:schemeClr>
                </a:solidFill>
                <a:latin typeface="Outfit Medium" pitchFamily="2" charset="0"/>
              </a:rPr>
              <a:t>Il codice della procedura </a:t>
            </a:r>
            <a:r>
              <a:rPr lang="it-IT" sz="2000" b="0" dirty="0" err="1">
                <a:solidFill>
                  <a:schemeClr val="bg2">
                    <a:lumMod val="10000"/>
                  </a:schemeClr>
                </a:solidFill>
                <a:latin typeface="Outfit Medium" pitchFamily="2" charset="0"/>
              </a:rPr>
              <a:t>FirstStep</a:t>
            </a:r>
            <a:r>
              <a:rPr lang="it-IT" sz="2000" b="0" dirty="0">
                <a:solidFill>
                  <a:schemeClr val="bg2">
                    <a:lumMod val="10000"/>
                  </a:schemeClr>
                </a:solidFill>
                <a:latin typeface="Outfit Medium" pitchFamily="2" charset="0"/>
              </a:rPr>
              <a:t>()</a:t>
            </a:r>
          </a:p>
        </p:txBody>
      </p:sp>
      <p:sp>
        <p:nvSpPr>
          <p:cNvPr id="6" name="CasellaDiTesto 5">
            <a:extLst>
              <a:ext uri="{FF2B5EF4-FFF2-40B4-BE49-F238E27FC236}">
                <a16:creationId xmlns:a16="http://schemas.microsoft.com/office/drawing/2014/main" id="{73411FB8-1C1E-3365-9C75-628E14AB28DC}"/>
              </a:ext>
            </a:extLst>
          </p:cNvPr>
          <p:cNvSpPr txBox="1"/>
          <p:nvPr/>
        </p:nvSpPr>
        <p:spPr>
          <a:xfrm>
            <a:off x="1898092" y="1283021"/>
            <a:ext cx="4245394" cy="2070618"/>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100" dirty="0" err="1">
                <a:solidFill>
                  <a:srgbClr val="DADADA"/>
                </a:solidFill>
                <a:latin typeface="Menlo" panose="020B0609030804020204" pitchFamily="49" charset="0"/>
              </a:rPr>
              <a:t>eyePosition</a:t>
            </a:r>
            <a:r>
              <a:rPr lang="it-IT" sz="1100" dirty="0">
                <a:solidFill>
                  <a:srgbClr val="DADADA"/>
                </a:solidFill>
                <a:latin typeface="Menlo" panose="020B0609030804020204" pitchFamily="49" charset="0"/>
              </a:rPr>
              <a:t> </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EYE_LIGHT</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br>
              <a:rPr lang="it-IT" sz="1100" dirty="0">
                <a:solidFill>
                  <a:srgbClr val="DADADA"/>
                </a:solidFill>
                <a:latin typeface="Menlo" panose="020B0609030804020204" pitchFamily="49" charset="0"/>
              </a:rPr>
            </a:br>
            <a:r>
              <a:rPr lang="it-IT" sz="1100" dirty="0" err="1">
                <a:solidFill>
                  <a:srgbClr val="DCDCAA"/>
                </a:solidFill>
                <a:latin typeface="Menlo" panose="020B0609030804020204" pitchFamily="49" charset="0"/>
              </a:rPr>
              <a:t>glMatrixMode</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GL_PROJECTION</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r>
              <a:rPr lang="it-IT" sz="1100" dirty="0" err="1">
                <a:solidFill>
                  <a:srgbClr val="DCDCAA"/>
                </a:solidFill>
                <a:latin typeface="Menlo" panose="020B0609030804020204" pitchFamily="49" charset="0"/>
              </a:rPr>
              <a:t>glLoadMatrixf</a:t>
            </a:r>
            <a:r>
              <a:rPr lang="it-IT" sz="1100" dirty="0">
                <a:solidFill>
                  <a:srgbClr val="B4B4B4"/>
                </a:solidFill>
                <a:latin typeface="Menlo" panose="020B0609030804020204" pitchFamily="49" charset="0"/>
              </a:rPr>
              <a:t>(</a:t>
            </a:r>
            <a:r>
              <a:rPr lang="it-IT" sz="1100" dirty="0" err="1">
                <a:solidFill>
                  <a:srgbClr val="DADADA"/>
                </a:solidFill>
                <a:latin typeface="Menlo" panose="020B0609030804020204" pitchFamily="49" charset="0"/>
              </a:rPr>
              <a:t>lightProjectionMatrix</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br>
              <a:rPr lang="it-IT" sz="1100" dirty="0">
                <a:solidFill>
                  <a:srgbClr val="DADADA"/>
                </a:solidFill>
                <a:latin typeface="Menlo" panose="020B0609030804020204" pitchFamily="49" charset="0"/>
              </a:rPr>
            </a:br>
            <a:r>
              <a:rPr lang="it-IT" sz="1100" dirty="0" err="1">
                <a:solidFill>
                  <a:srgbClr val="DCDCAA"/>
                </a:solidFill>
                <a:latin typeface="Menlo" panose="020B0609030804020204" pitchFamily="49" charset="0"/>
              </a:rPr>
              <a:t>glMatrixMode</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GL_MODELVIEW</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r>
              <a:rPr lang="it-IT" sz="1100" dirty="0" err="1">
                <a:solidFill>
                  <a:srgbClr val="DCDCAA"/>
                </a:solidFill>
                <a:latin typeface="Menlo" panose="020B0609030804020204" pitchFamily="49" charset="0"/>
              </a:rPr>
              <a:t>glLoadMatrixf</a:t>
            </a:r>
            <a:r>
              <a:rPr lang="it-IT" sz="1100" dirty="0">
                <a:solidFill>
                  <a:srgbClr val="B4B4B4"/>
                </a:solidFill>
                <a:latin typeface="Menlo" panose="020B0609030804020204" pitchFamily="49" charset="0"/>
              </a:rPr>
              <a:t>(</a:t>
            </a:r>
            <a:r>
              <a:rPr lang="it-IT" sz="1100" dirty="0" err="1">
                <a:solidFill>
                  <a:srgbClr val="DADADA"/>
                </a:solidFill>
                <a:latin typeface="Menlo" panose="020B0609030804020204" pitchFamily="49" charset="0"/>
              </a:rPr>
              <a:t>lightViewMatrix</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br>
              <a:rPr lang="it-IT" sz="1100" dirty="0">
                <a:solidFill>
                  <a:srgbClr val="DADADA"/>
                </a:solidFill>
                <a:latin typeface="Menlo" panose="020B0609030804020204" pitchFamily="49" charset="0"/>
              </a:rPr>
            </a:br>
            <a:r>
              <a:rPr lang="it-IT" sz="1100" dirty="0" err="1">
                <a:solidFill>
                  <a:srgbClr val="DCDCAA"/>
                </a:solidFill>
                <a:latin typeface="Menlo" panose="020B0609030804020204" pitchFamily="49" charset="0"/>
              </a:rPr>
              <a:t>glViewport</a:t>
            </a:r>
            <a:r>
              <a:rPr lang="it-IT" sz="1100" dirty="0">
                <a:solidFill>
                  <a:srgbClr val="B4B4B4"/>
                </a:solidFill>
                <a:latin typeface="Menlo" panose="020B0609030804020204" pitchFamily="49" charset="0"/>
              </a:rPr>
              <a:t>(</a:t>
            </a:r>
            <a:r>
              <a:rPr lang="it-IT" sz="1100" dirty="0">
                <a:solidFill>
                  <a:srgbClr val="B5CEA8"/>
                </a:solidFill>
                <a:latin typeface="Menlo" panose="020B0609030804020204" pitchFamily="49" charset="0"/>
              </a:rPr>
              <a:t>0</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5CEA8"/>
                </a:solidFill>
                <a:latin typeface="Menlo" panose="020B0609030804020204" pitchFamily="49" charset="0"/>
              </a:rPr>
              <a:t>0</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err="1">
                <a:solidFill>
                  <a:srgbClr val="DADADA"/>
                </a:solidFill>
                <a:latin typeface="Menlo" panose="020B0609030804020204" pitchFamily="49" charset="0"/>
              </a:rPr>
              <a:t>shadowMapSize</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err="1">
                <a:solidFill>
                  <a:srgbClr val="DADADA"/>
                </a:solidFill>
                <a:latin typeface="Menlo" panose="020B0609030804020204" pitchFamily="49" charset="0"/>
              </a:rPr>
              <a:t>shadowMapSize</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p:txBody>
      </p:sp>
      <p:sp>
        <p:nvSpPr>
          <p:cNvPr id="11" name="CasellaDiTesto 10">
            <a:extLst>
              <a:ext uri="{FF2B5EF4-FFF2-40B4-BE49-F238E27FC236}">
                <a16:creationId xmlns:a16="http://schemas.microsoft.com/office/drawing/2014/main" id="{DB76DCFE-BEEE-C679-7891-AB0B30585E8B}"/>
              </a:ext>
            </a:extLst>
          </p:cNvPr>
          <p:cNvSpPr txBox="1"/>
          <p:nvPr/>
        </p:nvSpPr>
        <p:spPr>
          <a:xfrm>
            <a:off x="6421578" y="2729631"/>
            <a:ext cx="2365795" cy="859638"/>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100" dirty="0" err="1">
                <a:solidFill>
                  <a:srgbClr val="DCDCAA"/>
                </a:solidFill>
                <a:latin typeface="Menlo" panose="020B0609030804020204" pitchFamily="49" charset="0"/>
              </a:rPr>
              <a:t>glCullFace</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GL_FRONT</a:t>
            </a:r>
            <a:r>
              <a:rPr lang="it-IT" sz="1100" dirty="0">
                <a:solidFill>
                  <a:srgbClr val="B4B4B4"/>
                </a:solidFill>
                <a:latin typeface="Menlo" panose="020B0609030804020204" pitchFamily="49" charset="0"/>
              </a:rPr>
              <a:t>);</a:t>
            </a:r>
          </a:p>
          <a:p>
            <a:pPr>
              <a:lnSpc>
                <a:spcPct val="120000"/>
              </a:lnSpc>
            </a:pPr>
            <a:r>
              <a:rPr lang="it-IT" sz="1100" dirty="0" err="1">
                <a:solidFill>
                  <a:srgbClr val="DCDCAA"/>
                </a:solidFill>
                <a:latin typeface="Menlo" panose="020B0609030804020204" pitchFamily="49" charset="0"/>
              </a:rPr>
              <a:t>glShadeModel</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GL_FLAT</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r>
              <a:rPr lang="it-IT" sz="1100" dirty="0" err="1">
                <a:solidFill>
                  <a:srgbClr val="DCDCAA"/>
                </a:solidFill>
                <a:latin typeface="Menlo" panose="020B0609030804020204" pitchFamily="49" charset="0"/>
              </a:rPr>
              <a:t>DrawScene</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angle</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scene</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p:txBody>
      </p:sp>
      <p:sp>
        <p:nvSpPr>
          <p:cNvPr id="12" name="CasellaDiTesto 11">
            <a:extLst>
              <a:ext uri="{FF2B5EF4-FFF2-40B4-BE49-F238E27FC236}">
                <a16:creationId xmlns:a16="http://schemas.microsoft.com/office/drawing/2014/main" id="{D537F619-D58E-E3B0-2DB9-4E959939D83F}"/>
              </a:ext>
            </a:extLst>
          </p:cNvPr>
          <p:cNvSpPr txBox="1"/>
          <p:nvPr/>
        </p:nvSpPr>
        <p:spPr>
          <a:xfrm>
            <a:off x="3639803" y="3980574"/>
            <a:ext cx="5147570" cy="859638"/>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100" dirty="0" err="1">
                <a:solidFill>
                  <a:srgbClr val="DCDCAA"/>
                </a:solidFill>
                <a:latin typeface="Menlo" panose="020B0609030804020204" pitchFamily="49" charset="0"/>
              </a:rPr>
              <a:t>glBindTexture</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GL_TEXTURE_2D</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err="1">
                <a:solidFill>
                  <a:srgbClr val="DADADA"/>
                </a:solidFill>
                <a:latin typeface="Menlo" panose="020B0609030804020204" pitchFamily="49" charset="0"/>
              </a:rPr>
              <a:t>shadowMapTexture</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a:p>
            <a:pPr>
              <a:lnSpc>
                <a:spcPct val="120000"/>
              </a:lnSpc>
            </a:pPr>
            <a:r>
              <a:rPr lang="it-IT" sz="1100" dirty="0">
                <a:solidFill>
                  <a:srgbClr val="DCDCAA"/>
                </a:solidFill>
                <a:latin typeface="Menlo" panose="020B0609030804020204" pitchFamily="49" charset="0"/>
              </a:rPr>
              <a:t>glCopyTexImage2D</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GL_TEXTURE_2D</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5CEA8"/>
                </a:solidFill>
                <a:latin typeface="Menlo" panose="020B0609030804020204" pitchFamily="49" charset="0"/>
              </a:rPr>
              <a:t>0</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GL_DEPTH_COMPONENT</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5CEA8"/>
                </a:solidFill>
                <a:latin typeface="Menlo" panose="020B0609030804020204" pitchFamily="49" charset="0"/>
              </a:rPr>
              <a:t>0</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5CEA8"/>
                </a:solidFill>
                <a:latin typeface="Menlo" panose="020B0609030804020204" pitchFamily="49" charset="0"/>
              </a:rPr>
              <a:t>0</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err="1">
                <a:solidFill>
                  <a:srgbClr val="DADADA"/>
                </a:solidFill>
                <a:latin typeface="Menlo" panose="020B0609030804020204" pitchFamily="49" charset="0"/>
              </a:rPr>
              <a:t>shadowMapSize</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err="1">
                <a:solidFill>
                  <a:srgbClr val="DADADA"/>
                </a:solidFill>
                <a:latin typeface="Menlo" panose="020B0609030804020204" pitchFamily="49" charset="0"/>
              </a:rPr>
              <a:t>shadowMapSize</a:t>
            </a:r>
            <a:r>
              <a:rPr lang="it-IT" sz="1100" dirty="0">
                <a:solidFill>
                  <a:srgbClr val="B4B4B4"/>
                </a:solidFill>
                <a:latin typeface="Menlo" panose="020B0609030804020204" pitchFamily="49" charset="0"/>
              </a:rPr>
              <a:t>,</a:t>
            </a:r>
            <a:r>
              <a:rPr lang="it-IT" sz="1100" dirty="0">
                <a:solidFill>
                  <a:srgbClr val="DADADA"/>
                </a:solidFill>
                <a:latin typeface="Menlo" panose="020B0609030804020204" pitchFamily="49" charset="0"/>
              </a:rPr>
              <a:t> </a:t>
            </a:r>
            <a:r>
              <a:rPr lang="it-IT" sz="1100" dirty="0">
                <a:solidFill>
                  <a:srgbClr val="B5CEA8"/>
                </a:solidFill>
                <a:latin typeface="Menlo" panose="020B0609030804020204" pitchFamily="49" charset="0"/>
              </a:rPr>
              <a:t>0</a:t>
            </a:r>
            <a:r>
              <a:rPr lang="it-IT" sz="1100" dirty="0">
                <a:solidFill>
                  <a:srgbClr val="B4B4B4"/>
                </a:solidFill>
                <a:latin typeface="Menlo" panose="020B0609030804020204" pitchFamily="49" charset="0"/>
              </a:rPr>
              <a:t>);</a:t>
            </a:r>
            <a:endParaRPr lang="it-IT" sz="1100" dirty="0">
              <a:solidFill>
                <a:srgbClr val="DADADA"/>
              </a:solidFill>
              <a:latin typeface="Menlo" panose="020B0609030804020204" pitchFamily="49" charset="0"/>
            </a:endParaRPr>
          </a:p>
        </p:txBody>
      </p:sp>
      <p:cxnSp>
        <p:nvCxnSpPr>
          <p:cNvPr id="14" name="Connettore 4 13">
            <a:extLst>
              <a:ext uri="{FF2B5EF4-FFF2-40B4-BE49-F238E27FC236}">
                <a16:creationId xmlns:a16="http://schemas.microsoft.com/office/drawing/2014/main" id="{E884BA78-E8C5-3DA3-FD64-4B2733FE6C73}"/>
              </a:ext>
            </a:extLst>
          </p:cNvPr>
          <p:cNvCxnSpPr>
            <a:cxnSpLocks/>
            <a:stCxn id="6" idx="3"/>
            <a:endCxn id="11" idx="0"/>
          </p:cNvCxnSpPr>
          <p:nvPr/>
        </p:nvCxnSpPr>
        <p:spPr>
          <a:xfrm>
            <a:off x="6143486" y="2318330"/>
            <a:ext cx="1460990" cy="411301"/>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ttore 4 19">
            <a:extLst>
              <a:ext uri="{FF2B5EF4-FFF2-40B4-BE49-F238E27FC236}">
                <a16:creationId xmlns:a16="http://schemas.microsoft.com/office/drawing/2014/main" id="{A3FEC96F-819E-CCAE-1B34-1DB9CA00B87E}"/>
              </a:ext>
            </a:extLst>
          </p:cNvPr>
          <p:cNvCxnSpPr>
            <a:cxnSpLocks/>
            <a:stCxn id="11" idx="2"/>
            <a:endCxn id="12" idx="0"/>
          </p:cNvCxnSpPr>
          <p:nvPr/>
        </p:nvCxnSpPr>
        <p:spPr>
          <a:xfrm rot="5400000">
            <a:off x="6713380" y="3089477"/>
            <a:ext cx="391305" cy="1390888"/>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711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65BA7C43-E23F-ADBA-384A-76338D31E6A6}"/>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B465285-AFAF-05DD-AC3E-B9F4635FFAFE}"/>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87016C2-DFCC-FA58-CF2C-D9D5D793129A}"/>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lang="it-IT" sz="2000" b="0" dirty="0">
                <a:solidFill>
                  <a:schemeClr val="bg2">
                    <a:lumMod val="10000"/>
                  </a:schemeClr>
                </a:solidFill>
                <a:latin typeface="Outfit Medium" pitchFamily="2" charset="0"/>
              </a:rPr>
              <a:t>Risultati</a:t>
            </a:r>
          </a:p>
        </p:txBody>
      </p:sp>
      <p:pic>
        <p:nvPicPr>
          <p:cNvPr id="9" name="!!scenarioC-immagine">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3"/>
          <a:srcRect l="4261" r="4261"/>
          <a:stretch/>
        </p:blipFill>
        <p:spPr>
          <a:xfrm>
            <a:off x="6507039" y="1739348"/>
            <a:ext cx="2232698" cy="2520000"/>
          </a:xfrm>
          <a:prstGeom prst="roundRect">
            <a:avLst>
              <a:gd name="adj" fmla="val 9558"/>
            </a:avLst>
          </a:prstGeom>
          <a:ln w="38100">
            <a:noFill/>
          </a:ln>
        </p:spPr>
      </p:pic>
      <p:pic>
        <p:nvPicPr>
          <p:cNvPr id="10" name="!!scenarioC-immagine">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13" name="!!scenarioC-immagine">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5"/>
          <a:srcRect l="4261" r="4261"/>
          <a:stretch/>
        </p:blipFill>
        <p:spPr>
          <a:xfrm>
            <a:off x="1963319" y="1739348"/>
            <a:ext cx="2232698" cy="2520000"/>
          </a:xfrm>
          <a:prstGeom prst="roundRect">
            <a:avLst>
              <a:gd name="adj" fmla="val 9558"/>
            </a:avLst>
          </a:prstGeom>
          <a:ln w="38100">
            <a:noFill/>
          </a:ln>
        </p:spPr>
      </p:pic>
      <p:sp>
        <p:nvSpPr>
          <p:cNvPr id="15" name="!!scenarioA-didascalia">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scenarioA-didascalia">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scenarioA-didascalia">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1339235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Proiezione della shadow map</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
        <p:nvSpPr>
          <p:cNvPr id="4" name="!!note5">
            <a:extLst>
              <a:ext uri="{FF2B5EF4-FFF2-40B4-BE49-F238E27FC236}">
                <a16:creationId xmlns:a16="http://schemas.microsoft.com/office/drawing/2014/main" id="{A3919FC2-768E-1D63-BC00-C5F201C6C025}"/>
              </a:ext>
            </a:extLst>
          </p:cNvPr>
          <p:cNvSpPr txBox="1"/>
          <p:nvPr/>
        </p:nvSpPr>
        <p:spPr>
          <a:xfrm>
            <a:off x="3585680" y="1787703"/>
            <a:ext cx="4109663" cy="1169551"/>
          </a:xfrm>
          <a:prstGeom prst="rect">
            <a:avLst/>
          </a:prstGeom>
          <a:noFill/>
        </p:spPr>
        <p:txBody>
          <a:bodyPr wrap="square" rtlCol="0">
            <a:spAutoFit/>
          </a:bodyPr>
          <a:lstStyle/>
          <a:p>
            <a:pPr marL="285750" indent="-285750">
              <a:buFont typeface="Arial" panose="020B0604020202020204" pitchFamily="34" charset="0"/>
              <a:buChar char="•"/>
            </a:pPr>
            <a:r>
              <a:rPr lang="it-IT" dirty="0"/>
              <a:t>spazi e matrici utilizzate</a:t>
            </a:r>
          </a:p>
          <a:p>
            <a:pPr marL="285750" indent="-285750">
              <a:buFont typeface="Arial" panose="020B0604020202020204" pitchFamily="34" charset="0"/>
              <a:buChar char="•"/>
            </a:pPr>
            <a:r>
              <a:rPr lang="it-IT" dirty="0"/>
              <a:t>la trasformazione lineare</a:t>
            </a:r>
          </a:p>
          <a:p>
            <a:pPr marL="285750" indent="-285750">
              <a:buFont typeface="Arial" panose="020B0604020202020204" pitchFamily="34" charset="0"/>
              <a:buChar char="•"/>
            </a:pPr>
            <a:r>
              <a:rPr lang="it-IT" dirty="0"/>
              <a:t>lavoro di post-produzione - vantaggi e svantaggi</a:t>
            </a:r>
          </a:p>
          <a:p>
            <a:pPr marL="285750" indent="-285750">
              <a:buFont typeface="Arial" panose="020B0604020202020204" pitchFamily="34" charset="0"/>
              <a:buChar char="•"/>
            </a:pPr>
            <a:r>
              <a:rPr lang="it-IT" dirty="0"/>
              <a:t>codice </a:t>
            </a:r>
            <a:r>
              <a:rPr lang="it-IT" dirty="0" err="1"/>
              <a:t>openGL</a:t>
            </a:r>
            <a:r>
              <a:rPr lang="it-IT" dirty="0"/>
              <a:t> </a:t>
            </a:r>
            <a:r>
              <a:rPr lang="it-IT" dirty="0" err="1"/>
              <a:t>secondstep</a:t>
            </a:r>
            <a:r>
              <a:rPr lang="it-IT" dirty="0"/>
              <a:t>()</a:t>
            </a:r>
          </a:p>
        </p:txBody>
      </p:sp>
    </p:spTree>
    <p:extLst>
      <p:ext uri="{BB962C8B-B14F-4D97-AF65-F5344CB8AC3E}">
        <p14:creationId xmlns:p14="http://schemas.microsoft.com/office/powerpoint/2010/main" val="3945188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
        <p:nvSpPr>
          <p:cNvPr id="4" name="!!note6">
            <a:extLst>
              <a:ext uri="{FF2B5EF4-FFF2-40B4-BE49-F238E27FC236}">
                <a16:creationId xmlns:a16="http://schemas.microsoft.com/office/drawing/2014/main" id="{FA3A7908-F4CE-9470-C106-6A9089F34ED4}"/>
              </a:ext>
            </a:extLst>
          </p:cNvPr>
          <p:cNvSpPr txBox="1"/>
          <p:nvPr/>
        </p:nvSpPr>
        <p:spPr>
          <a:xfrm>
            <a:off x="3585680" y="1787703"/>
            <a:ext cx="4109663" cy="954107"/>
          </a:xfrm>
          <a:prstGeom prst="rect">
            <a:avLst/>
          </a:prstGeom>
          <a:noFill/>
        </p:spPr>
        <p:txBody>
          <a:bodyPr wrap="square" rtlCol="0">
            <a:spAutoFit/>
          </a:bodyPr>
          <a:lstStyle/>
          <a:p>
            <a:pPr marL="285750" indent="-285750">
              <a:buFont typeface="Arial" panose="020B0604020202020204" pitchFamily="34" charset="0"/>
              <a:buChar char="•"/>
            </a:pPr>
            <a:r>
              <a:rPr lang="it-IT" dirty="0"/>
              <a:t>depth test - definizione, a cosa serve?, caratteristiche</a:t>
            </a:r>
          </a:p>
          <a:p>
            <a:pPr marL="285750" indent="-285750">
              <a:buFont typeface="Arial" panose="020B0604020202020204" pitchFamily="34" charset="0"/>
              <a:buChar char="•"/>
            </a:pPr>
            <a:r>
              <a:rPr lang="it-IT" dirty="0"/>
              <a:t>disegno della scena finale con luci e ombre</a:t>
            </a:r>
          </a:p>
          <a:p>
            <a:pPr marL="285750" indent="-285750">
              <a:buFont typeface="Arial" panose="020B0604020202020204" pitchFamily="34" charset="0"/>
              <a:buChar char="•"/>
            </a:pPr>
            <a:r>
              <a:rPr lang="it-IT" dirty="0"/>
              <a:t>codice </a:t>
            </a:r>
            <a:r>
              <a:rPr lang="it-IT" dirty="0" err="1"/>
              <a:t>openGL</a:t>
            </a:r>
            <a:r>
              <a:rPr lang="it-IT" dirty="0"/>
              <a:t> </a:t>
            </a:r>
            <a:r>
              <a:rPr lang="it-IT" dirty="0" err="1"/>
              <a:t>thirdstep</a:t>
            </a:r>
            <a:r>
              <a:rPr lang="it-IT" dirty="0"/>
              <a:t>()</a:t>
            </a:r>
          </a:p>
        </p:txBody>
      </p:sp>
    </p:spTree>
    <p:extLst>
      <p:ext uri="{BB962C8B-B14F-4D97-AF65-F5344CB8AC3E}">
        <p14:creationId xmlns:p14="http://schemas.microsoft.com/office/powerpoint/2010/main" val="12884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6">
            <a:extLst>
              <a:ext uri="{FF2B5EF4-FFF2-40B4-BE49-F238E27FC236}">
                <a16:creationId xmlns:a16="http://schemas.microsoft.com/office/drawing/2014/main" id="{D679059F-1378-CB05-056B-3A8A192A98B6}"/>
              </a:ext>
            </a:extLst>
          </p:cNvPr>
          <p:cNvGrpSpPr/>
          <p:nvPr/>
        </p:nvGrpSpPr>
        <p:grpSpPr>
          <a:xfrm>
            <a:off x="-1800000" y="0"/>
            <a:ext cx="1604562" cy="5143500"/>
            <a:chOff x="-324001" y="0"/>
            <a:chExt cx="1604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2B3CE2A5-6922-3F34-E1F9-52436A9B168E}"/>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1C74E8A9-7786-0A04-AFFE-FDDA9033A9CC}"/>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84855"/>
          </a:xfrm>
        </p:spPr>
        <p:txBody>
          <a:bodyPr anchor="t" anchorCtr="0">
            <a:spAutoFit/>
          </a:bodyPr>
          <a:lstStyle/>
          <a:p>
            <a:pPr algn="r"/>
            <a:r>
              <a:rPr lang="it-IT" sz="3200" dirty="0">
                <a:solidFill>
                  <a:schemeClr val="bg2">
                    <a:lumMod val="10000"/>
                  </a:schemeClr>
                </a:solidFill>
              </a:rPr>
              <a:t>Limitazioni dello spazio immagine</a:t>
            </a:r>
            <a:br>
              <a:rPr lang="it-IT" dirty="0">
                <a:solidFill>
                  <a:schemeClr val="bg2">
                    <a:lumMod val="10000"/>
                  </a:schemeClr>
                </a:solidFill>
              </a:rPr>
            </a:br>
            <a:r>
              <a:rPr lang="it-IT" sz="1900" b="0" dirty="0">
                <a:solidFill>
                  <a:schemeClr val="bg2">
                    <a:lumMod val="10000"/>
                  </a:schemeClr>
                </a:solidFill>
                <a:latin typeface="Outfit Medium" pitchFamily="2" charset="0"/>
              </a:rPr>
              <a:t>Sottotitolo</a:t>
            </a:r>
          </a:p>
        </p:txBody>
      </p:sp>
      <p:sp>
        <p:nvSpPr>
          <p:cNvPr id="4" name="!!note7">
            <a:extLst>
              <a:ext uri="{FF2B5EF4-FFF2-40B4-BE49-F238E27FC236}">
                <a16:creationId xmlns:a16="http://schemas.microsoft.com/office/drawing/2014/main" id="{9914C482-9F68-6B52-44DE-86A7F3EF222E}"/>
              </a:ext>
            </a:extLst>
          </p:cNvPr>
          <p:cNvSpPr txBox="1"/>
          <p:nvPr/>
        </p:nvSpPr>
        <p:spPr>
          <a:xfrm>
            <a:off x="3585680" y="1787703"/>
            <a:ext cx="4109663" cy="1169551"/>
          </a:xfrm>
          <a:prstGeom prst="rect">
            <a:avLst/>
          </a:prstGeom>
          <a:noFill/>
        </p:spPr>
        <p:txBody>
          <a:bodyPr wrap="square" rtlCol="0">
            <a:spAutoFit/>
          </a:bodyPr>
          <a:lstStyle/>
          <a:p>
            <a:pPr marL="285750" indent="-285750">
              <a:buFont typeface="Arial" panose="020B0604020202020204" pitchFamily="34" charset="0"/>
              <a:buChar char="•"/>
            </a:pPr>
            <a:r>
              <a:rPr lang="it-IT" dirty="0"/>
              <a:t>field of </a:t>
            </a:r>
            <a:r>
              <a:rPr lang="it-IT" dirty="0" err="1"/>
              <a:t>view</a:t>
            </a:r>
            <a:endParaRPr lang="it-IT" dirty="0"/>
          </a:p>
          <a:p>
            <a:pPr marL="285750" indent="-285750">
              <a:buFont typeface="Arial" panose="020B0604020202020204" pitchFamily="34" charset="0"/>
              <a:buChar char="•"/>
            </a:pPr>
            <a:r>
              <a:rPr lang="it-IT" dirty="0"/>
              <a:t>light source location</a:t>
            </a:r>
          </a:p>
          <a:p>
            <a:pPr marL="285750" indent="-285750">
              <a:buFont typeface="Arial" panose="020B0604020202020204" pitchFamily="34" charset="0"/>
              <a:buChar char="•"/>
            </a:pPr>
            <a:r>
              <a:rPr lang="it-IT" dirty="0" err="1"/>
              <a:t>dither</a:t>
            </a:r>
            <a:r>
              <a:rPr lang="it-IT" dirty="0"/>
              <a:t>, </a:t>
            </a:r>
            <a:r>
              <a:rPr lang="it-IT" dirty="0" err="1"/>
              <a:t>interpolation</a:t>
            </a:r>
            <a:endParaRPr lang="it-IT" dirty="0"/>
          </a:p>
          <a:p>
            <a:pPr marL="285750" indent="-285750">
              <a:buFont typeface="Arial" panose="020B0604020202020204" pitchFamily="34" charset="0"/>
              <a:buChar char="•"/>
            </a:pPr>
            <a:r>
              <a:rPr lang="it-IT" dirty="0" err="1"/>
              <a:t>geometric</a:t>
            </a:r>
            <a:r>
              <a:rPr lang="it-IT" dirty="0"/>
              <a:t> </a:t>
            </a:r>
            <a:r>
              <a:rPr lang="it-IT" dirty="0" err="1"/>
              <a:t>quantization</a:t>
            </a:r>
            <a:r>
              <a:rPr lang="it-IT" dirty="0"/>
              <a:t>, </a:t>
            </a:r>
            <a:r>
              <a:rPr lang="it-IT" dirty="0" err="1"/>
              <a:t>aliasing</a:t>
            </a:r>
            <a:endParaRPr lang="it-IT" dirty="0"/>
          </a:p>
          <a:p>
            <a:pPr marL="285750" indent="-285750">
              <a:buFont typeface="Arial" panose="020B0604020202020204" pitchFamily="34" charset="0"/>
              <a:buChar char="•"/>
            </a:pPr>
            <a:r>
              <a:rPr lang="it-IT" dirty="0"/>
              <a:t>self-</a:t>
            </a:r>
            <a:r>
              <a:rPr lang="it-IT" dirty="0" err="1"/>
              <a:t>shadowing</a:t>
            </a:r>
            <a:endParaRPr lang="it-IT" dirty="0"/>
          </a:p>
        </p:txBody>
      </p:sp>
    </p:spTree>
    <p:extLst>
      <p:ext uri="{BB962C8B-B14F-4D97-AF65-F5344CB8AC3E}">
        <p14:creationId xmlns:p14="http://schemas.microsoft.com/office/powerpoint/2010/main" val="162255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p:tgtEl>
                                          <p:spTgt spid="11"/>
                                        </p:tgtEl>
                                        <p:attrNameLst>
                                          <p:attrName>ppt_x</p:attrName>
                                        </p:attrNameLst>
                                      </p:cBhvr>
                                      <p:tavLst>
                                        <p:tav tm="0">
                                          <p:val>
                                            <p:strVal val="#ppt_x+#ppt_w*1.125000"/>
                                          </p:val>
                                        </p:tav>
                                        <p:tav tm="100000">
                                          <p:val>
                                            <p:strVal val="#ppt_x"/>
                                          </p:val>
                                        </p:tav>
                                      </p:tavLst>
                                    </p:anim>
                                    <p:animEffect transition="in" filter="wipe(left)">
                                      <p:cBhvr>
                                        <p:cTn id="8" dur="1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7">
            <a:extLst>
              <a:ext uri="{FF2B5EF4-FFF2-40B4-BE49-F238E27FC236}">
                <a16:creationId xmlns:a16="http://schemas.microsoft.com/office/drawing/2014/main" id="{040413D3-61C6-00D2-45DA-C1A42BF2E141}"/>
              </a:ext>
            </a:extLst>
          </p:cNvPr>
          <p:cNvGrpSpPr/>
          <p:nvPr/>
        </p:nvGrpSpPr>
        <p:grpSpPr>
          <a:xfrm>
            <a:off x="-1800000" y="0"/>
            <a:ext cx="1676562" cy="5143500"/>
            <a:chOff x="-396001" y="0"/>
            <a:chExt cx="1676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989E1580-8604-7D30-FBE1-77A6B9F95264}"/>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8E2AB690-F64F-9546-8757-00D7E15D34D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131" name="Gruppo 130">
            <a:extLst>
              <a:ext uri="{FF2B5EF4-FFF2-40B4-BE49-F238E27FC236}">
                <a16:creationId xmlns:a16="http://schemas.microsoft.com/office/drawing/2014/main" id="{51484FB0-4935-CC7E-CF0C-3220DC42E96B}"/>
              </a:ext>
            </a:extLst>
          </p:cNvPr>
          <p:cNvGrpSpPr/>
          <p:nvPr/>
        </p:nvGrpSpPr>
        <p:grpSpPr>
          <a:xfrm>
            <a:off x="1919059" y="1267709"/>
            <a:ext cx="3210940" cy="1133169"/>
            <a:chOff x="1919059" y="1334664"/>
            <a:chExt cx="3210940" cy="1133169"/>
          </a:xfrm>
        </p:grpSpPr>
        <p:sp>
          <p:nvSpPr>
            <p:cNvPr id="12" name="CasellaDiTesto 11">
              <a:extLst>
                <a:ext uri="{FF2B5EF4-FFF2-40B4-BE49-F238E27FC236}">
                  <a16:creationId xmlns:a16="http://schemas.microsoft.com/office/drawing/2014/main" id="{B8DA6AC1-6DBC-4981-C0D5-046B995222E5}"/>
                </a:ext>
              </a:extLst>
            </p:cNvPr>
            <p:cNvSpPr txBox="1"/>
            <p:nvPr/>
          </p:nvSpPr>
          <p:spPr>
            <a:xfrm>
              <a:off x="1919059" y="1901011"/>
              <a:ext cx="3210940" cy="566822"/>
            </a:xfrm>
            <a:prstGeom prst="rect">
              <a:avLst/>
            </a:prstGeom>
            <a:noFill/>
          </p:spPr>
          <p:txBody>
            <a:bodyPr wrap="square" lIns="108000" tIns="0" rIns="108000" bIns="0" rtlCol="0" anchor="t" anchorCtr="0">
              <a:spAutoFit/>
            </a:bodyPr>
            <a:lstStyle/>
            <a:p>
              <a:pPr algn="ctr">
                <a:lnSpc>
                  <a:spcPct val="120000"/>
                </a:lnSpc>
              </a:pPr>
              <a:r>
                <a:rPr lang="it-IT" sz="1600" i="1" dirty="0">
                  <a:latin typeface="SF Pro Display" pitchFamily="2" charset="0"/>
                  <a:ea typeface="SF Pro Display" pitchFamily="2" charset="0"/>
                  <a:cs typeface="SF Pro Display" pitchFamily="2" charset="0"/>
                </a:rPr>
                <a:t>Conclusione 1</a:t>
              </a:r>
              <a:br>
                <a:rPr lang="it-IT" sz="1600" i="1" dirty="0">
                  <a:latin typeface="SF Pro Display" pitchFamily="2" charset="0"/>
                  <a:ea typeface="SF Pro Display" pitchFamily="2" charset="0"/>
                  <a:cs typeface="SF Pro Display" pitchFamily="2" charset="0"/>
                </a:rPr>
              </a:br>
              <a:r>
                <a:rPr lang="it-IT" sz="1600" i="1" dirty="0">
                  <a:latin typeface="SF Pro Display" pitchFamily="2" charset="0"/>
                  <a:ea typeface="SF Pro Display" pitchFamily="2" charset="0"/>
                  <a:cs typeface="SF Pro Display" pitchFamily="2" charset="0"/>
                </a:rPr>
                <a:t>…</a:t>
              </a:r>
            </a:p>
          </p:txBody>
        </p:sp>
        <p:grpSp>
          <p:nvGrpSpPr>
            <p:cNvPr id="31" name="Gruppo 30">
              <a:extLst>
                <a:ext uri="{FF2B5EF4-FFF2-40B4-BE49-F238E27FC236}">
                  <a16:creationId xmlns:a16="http://schemas.microsoft.com/office/drawing/2014/main" id="{8854D288-3BCC-9C7D-BE4D-8A4953A1A03A}"/>
                </a:ext>
              </a:extLst>
            </p:cNvPr>
            <p:cNvGrpSpPr/>
            <p:nvPr/>
          </p:nvGrpSpPr>
          <p:grpSpPr>
            <a:xfrm>
              <a:off x="3328462" y="1334664"/>
              <a:ext cx="392133" cy="392132"/>
              <a:chOff x="4049132" y="1733569"/>
              <a:chExt cx="392133" cy="392132"/>
            </a:xfrm>
            <a:solidFill>
              <a:schemeClr val="bg2">
                <a:lumMod val="10000"/>
              </a:schemeClr>
            </a:solidFill>
          </p:grpSpPr>
          <p:sp>
            <p:nvSpPr>
              <p:cNvPr id="22" name="Google Shape;1153;p71">
                <a:extLst>
                  <a:ext uri="{FF2B5EF4-FFF2-40B4-BE49-F238E27FC236}">
                    <a16:creationId xmlns:a16="http://schemas.microsoft.com/office/drawing/2014/main" id="{03F79182-907D-BF22-615C-702BEFA850D2}"/>
                  </a:ext>
                </a:extLst>
              </p:cNvPr>
              <p:cNvSpPr/>
              <p:nvPr/>
            </p:nvSpPr>
            <p:spPr>
              <a:xfrm>
                <a:off x="4157567" y="1733569"/>
                <a:ext cx="283698" cy="284783"/>
              </a:xfrm>
              <a:custGeom>
                <a:avLst/>
                <a:gdLst/>
                <a:ahLst/>
                <a:cxnLst/>
                <a:rect l="l" t="t" r="r" b="b"/>
                <a:pathLst>
                  <a:path w="12553" h="12601" extrusionOk="0">
                    <a:moveTo>
                      <a:pt x="4362" y="1018"/>
                    </a:moveTo>
                    <a:lnTo>
                      <a:pt x="4653" y="1066"/>
                    </a:lnTo>
                    <a:lnTo>
                      <a:pt x="4992" y="1115"/>
                    </a:lnTo>
                    <a:lnTo>
                      <a:pt x="5332" y="1163"/>
                    </a:lnTo>
                    <a:lnTo>
                      <a:pt x="5622" y="1260"/>
                    </a:lnTo>
                    <a:lnTo>
                      <a:pt x="5913" y="1405"/>
                    </a:lnTo>
                    <a:lnTo>
                      <a:pt x="6204" y="1599"/>
                    </a:lnTo>
                    <a:lnTo>
                      <a:pt x="6495" y="1793"/>
                    </a:lnTo>
                    <a:lnTo>
                      <a:pt x="6737" y="2036"/>
                    </a:lnTo>
                    <a:lnTo>
                      <a:pt x="6979" y="2278"/>
                    </a:lnTo>
                    <a:lnTo>
                      <a:pt x="7173" y="2569"/>
                    </a:lnTo>
                    <a:lnTo>
                      <a:pt x="7319" y="2811"/>
                    </a:lnTo>
                    <a:lnTo>
                      <a:pt x="7464" y="3150"/>
                    </a:lnTo>
                    <a:lnTo>
                      <a:pt x="7561" y="3441"/>
                    </a:lnTo>
                    <a:lnTo>
                      <a:pt x="7658" y="3732"/>
                    </a:lnTo>
                    <a:lnTo>
                      <a:pt x="7706" y="4071"/>
                    </a:lnTo>
                    <a:lnTo>
                      <a:pt x="7706" y="4410"/>
                    </a:lnTo>
                    <a:lnTo>
                      <a:pt x="7706" y="4701"/>
                    </a:lnTo>
                    <a:lnTo>
                      <a:pt x="7658" y="5040"/>
                    </a:lnTo>
                    <a:lnTo>
                      <a:pt x="7561" y="5331"/>
                    </a:lnTo>
                    <a:lnTo>
                      <a:pt x="7464" y="5670"/>
                    </a:lnTo>
                    <a:lnTo>
                      <a:pt x="7319" y="5961"/>
                    </a:lnTo>
                    <a:lnTo>
                      <a:pt x="7173" y="6252"/>
                    </a:lnTo>
                    <a:lnTo>
                      <a:pt x="6979" y="6543"/>
                    </a:lnTo>
                    <a:lnTo>
                      <a:pt x="6737" y="6785"/>
                    </a:lnTo>
                    <a:lnTo>
                      <a:pt x="6495" y="7027"/>
                    </a:lnTo>
                    <a:lnTo>
                      <a:pt x="6204" y="7221"/>
                    </a:lnTo>
                    <a:lnTo>
                      <a:pt x="5913" y="7367"/>
                    </a:lnTo>
                    <a:lnTo>
                      <a:pt x="5622" y="7512"/>
                    </a:lnTo>
                    <a:lnTo>
                      <a:pt x="5332" y="7609"/>
                    </a:lnTo>
                    <a:lnTo>
                      <a:pt x="4992" y="7706"/>
                    </a:lnTo>
                    <a:lnTo>
                      <a:pt x="4653" y="7754"/>
                    </a:lnTo>
                    <a:lnTo>
                      <a:pt x="4023" y="7754"/>
                    </a:lnTo>
                    <a:lnTo>
                      <a:pt x="3732" y="7706"/>
                    </a:lnTo>
                    <a:lnTo>
                      <a:pt x="3393" y="7609"/>
                    </a:lnTo>
                    <a:lnTo>
                      <a:pt x="3102" y="7512"/>
                    </a:lnTo>
                    <a:lnTo>
                      <a:pt x="2811" y="7367"/>
                    </a:lnTo>
                    <a:lnTo>
                      <a:pt x="2521" y="7221"/>
                    </a:lnTo>
                    <a:lnTo>
                      <a:pt x="2230" y="7027"/>
                    </a:lnTo>
                    <a:lnTo>
                      <a:pt x="1988" y="6785"/>
                    </a:lnTo>
                    <a:lnTo>
                      <a:pt x="1745" y="6543"/>
                    </a:lnTo>
                    <a:lnTo>
                      <a:pt x="1551" y="6252"/>
                    </a:lnTo>
                    <a:lnTo>
                      <a:pt x="1357" y="5961"/>
                    </a:lnTo>
                    <a:lnTo>
                      <a:pt x="1261" y="5670"/>
                    </a:lnTo>
                    <a:lnTo>
                      <a:pt x="1115" y="5331"/>
                    </a:lnTo>
                    <a:lnTo>
                      <a:pt x="1067" y="5040"/>
                    </a:lnTo>
                    <a:lnTo>
                      <a:pt x="1018" y="4701"/>
                    </a:lnTo>
                    <a:lnTo>
                      <a:pt x="970" y="4410"/>
                    </a:lnTo>
                    <a:lnTo>
                      <a:pt x="1018" y="4071"/>
                    </a:lnTo>
                    <a:lnTo>
                      <a:pt x="1067" y="3732"/>
                    </a:lnTo>
                    <a:lnTo>
                      <a:pt x="1115" y="3441"/>
                    </a:lnTo>
                    <a:lnTo>
                      <a:pt x="1261" y="3150"/>
                    </a:lnTo>
                    <a:lnTo>
                      <a:pt x="1357" y="2811"/>
                    </a:lnTo>
                    <a:lnTo>
                      <a:pt x="1551" y="2569"/>
                    </a:lnTo>
                    <a:lnTo>
                      <a:pt x="1745" y="2278"/>
                    </a:lnTo>
                    <a:lnTo>
                      <a:pt x="1988" y="2036"/>
                    </a:lnTo>
                    <a:lnTo>
                      <a:pt x="2230" y="1793"/>
                    </a:lnTo>
                    <a:lnTo>
                      <a:pt x="2521" y="1599"/>
                    </a:lnTo>
                    <a:lnTo>
                      <a:pt x="2811" y="1405"/>
                    </a:lnTo>
                    <a:lnTo>
                      <a:pt x="3102" y="1260"/>
                    </a:lnTo>
                    <a:lnTo>
                      <a:pt x="3393" y="1163"/>
                    </a:lnTo>
                    <a:lnTo>
                      <a:pt x="3732" y="1115"/>
                    </a:lnTo>
                    <a:lnTo>
                      <a:pt x="4023" y="1066"/>
                    </a:lnTo>
                    <a:lnTo>
                      <a:pt x="4362" y="1018"/>
                    </a:lnTo>
                    <a:close/>
                    <a:moveTo>
                      <a:pt x="7803" y="7124"/>
                    </a:moveTo>
                    <a:lnTo>
                      <a:pt x="11390" y="10711"/>
                    </a:lnTo>
                    <a:lnTo>
                      <a:pt x="11487" y="10856"/>
                    </a:lnTo>
                    <a:lnTo>
                      <a:pt x="11535" y="11050"/>
                    </a:lnTo>
                    <a:lnTo>
                      <a:pt x="11487" y="11244"/>
                    </a:lnTo>
                    <a:lnTo>
                      <a:pt x="11390" y="11438"/>
                    </a:lnTo>
                    <a:lnTo>
                      <a:pt x="11196" y="11535"/>
                    </a:lnTo>
                    <a:lnTo>
                      <a:pt x="11002" y="11583"/>
                    </a:lnTo>
                    <a:lnTo>
                      <a:pt x="10808" y="11535"/>
                    </a:lnTo>
                    <a:lnTo>
                      <a:pt x="10663" y="11438"/>
                    </a:lnTo>
                    <a:lnTo>
                      <a:pt x="7076" y="7851"/>
                    </a:lnTo>
                    <a:lnTo>
                      <a:pt x="7464" y="7512"/>
                    </a:lnTo>
                    <a:lnTo>
                      <a:pt x="7803" y="7124"/>
                    </a:lnTo>
                    <a:close/>
                    <a:moveTo>
                      <a:pt x="4362" y="0"/>
                    </a:moveTo>
                    <a:lnTo>
                      <a:pt x="3926" y="48"/>
                    </a:lnTo>
                    <a:lnTo>
                      <a:pt x="3538" y="97"/>
                    </a:lnTo>
                    <a:lnTo>
                      <a:pt x="3102" y="194"/>
                    </a:lnTo>
                    <a:lnTo>
                      <a:pt x="2714" y="339"/>
                    </a:lnTo>
                    <a:lnTo>
                      <a:pt x="2327" y="533"/>
                    </a:lnTo>
                    <a:lnTo>
                      <a:pt x="1939" y="727"/>
                    </a:lnTo>
                    <a:lnTo>
                      <a:pt x="1600" y="1018"/>
                    </a:lnTo>
                    <a:lnTo>
                      <a:pt x="1261" y="1309"/>
                    </a:lnTo>
                    <a:lnTo>
                      <a:pt x="970" y="1648"/>
                    </a:lnTo>
                    <a:lnTo>
                      <a:pt x="679" y="1987"/>
                    </a:lnTo>
                    <a:lnTo>
                      <a:pt x="485" y="2375"/>
                    </a:lnTo>
                    <a:lnTo>
                      <a:pt x="291" y="2762"/>
                    </a:lnTo>
                    <a:lnTo>
                      <a:pt x="146" y="3150"/>
                    </a:lnTo>
                    <a:lnTo>
                      <a:pt x="49" y="3538"/>
                    </a:lnTo>
                    <a:lnTo>
                      <a:pt x="0" y="3974"/>
                    </a:lnTo>
                    <a:lnTo>
                      <a:pt x="0" y="4410"/>
                    </a:lnTo>
                    <a:lnTo>
                      <a:pt x="0" y="4798"/>
                    </a:lnTo>
                    <a:lnTo>
                      <a:pt x="49" y="5234"/>
                    </a:lnTo>
                    <a:lnTo>
                      <a:pt x="146" y="5622"/>
                    </a:lnTo>
                    <a:lnTo>
                      <a:pt x="291" y="6058"/>
                    </a:lnTo>
                    <a:lnTo>
                      <a:pt x="485" y="6446"/>
                    </a:lnTo>
                    <a:lnTo>
                      <a:pt x="679" y="6785"/>
                    </a:lnTo>
                    <a:lnTo>
                      <a:pt x="970" y="7173"/>
                    </a:lnTo>
                    <a:lnTo>
                      <a:pt x="1261" y="7512"/>
                    </a:lnTo>
                    <a:lnTo>
                      <a:pt x="1600" y="7803"/>
                    </a:lnTo>
                    <a:lnTo>
                      <a:pt x="1939" y="8045"/>
                    </a:lnTo>
                    <a:lnTo>
                      <a:pt x="2327" y="8287"/>
                    </a:lnTo>
                    <a:lnTo>
                      <a:pt x="2714" y="8433"/>
                    </a:lnTo>
                    <a:lnTo>
                      <a:pt x="3102" y="8578"/>
                    </a:lnTo>
                    <a:lnTo>
                      <a:pt x="3538" y="8675"/>
                    </a:lnTo>
                    <a:lnTo>
                      <a:pt x="3926" y="8772"/>
                    </a:lnTo>
                    <a:lnTo>
                      <a:pt x="4798" y="8772"/>
                    </a:lnTo>
                    <a:lnTo>
                      <a:pt x="5283" y="8675"/>
                    </a:lnTo>
                    <a:lnTo>
                      <a:pt x="5719" y="8530"/>
                    </a:lnTo>
                    <a:lnTo>
                      <a:pt x="6156" y="8384"/>
                    </a:lnTo>
                    <a:lnTo>
                      <a:pt x="9936" y="12116"/>
                    </a:lnTo>
                    <a:lnTo>
                      <a:pt x="10178" y="12310"/>
                    </a:lnTo>
                    <a:lnTo>
                      <a:pt x="10420" y="12455"/>
                    </a:lnTo>
                    <a:lnTo>
                      <a:pt x="10711" y="12552"/>
                    </a:lnTo>
                    <a:lnTo>
                      <a:pt x="11002" y="12601"/>
                    </a:lnTo>
                    <a:lnTo>
                      <a:pt x="11293" y="12552"/>
                    </a:lnTo>
                    <a:lnTo>
                      <a:pt x="11584" y="12455"/>
                    </a:lnTo>
                    <a:lnTo>
                      <a:pt x="11874" y="12310"/>
                    </a:lnTo>
                    <a:lnTo>
                      <a:pt x="12068" y="12116"/>
                    </a:lnTo>
                    <a:lnTo>
                      <a:pt x="12262" y="11874"/>
                    </a:lnTo>
                    <a:lnTo>
                      <a:pt x="12408" y="11632"/>
                    </a:lnTo>
                    <a:lnTo>
                      <a:pt x="12504" y="11341"/>
                    </a:lnTo>
                    <a:lnTo>
                      <a:pt x="12553" y="11050"/>
                    </a:lnTo>
                    <a:lnTo>
                      <a:pt x="12504" y="10759"/>
                    </a:lnTo>
                    <a:lnTo>
                      <a:pt x="12408" y="10468"/>
                    </a:lnTo>
                    <a:lnTo>
                      <a:pt x="12262" y="10226"/>
                    </a:lnTo>
                    <a:lnTo>
                      <a:pt x="12068" y="9984"/>
                    </a:lnTo>
                    <a:lnTo>
                      <a:pt x="8336" y="6203"/>
                    </a:lnTo>
                    <a:lnTo>
                      <a:pt x="8579" y="5622"/>
                    </a:lnTo>
                    <a:lnTo>
                      <a:pt x="8676" y="4943"/>
                    </a:lnTo>
                    <a:lnTo>
                      <a:pt x="8724" y="4313"/>
                    </a:lnTo>
                    <a:lnTo>
                      <a:pt x="8676" y="3635"/>
                    </a:lnTo>
                    <a:lnTo>
                      <a:pt x="8530" y="3005"/>
                    </a:lnTo>
                    <a:lnTo>
                      <a:pt x="8240" y="2423"/>
                    </a:lnTo>
                    <a:lnTo>
                      <a:pt x="7900" y="1842"/>
                    </a:lnTo>
                    <a:lnTo>
                      <a:pt x="7464" y="1309"/>
                    </a:lnTo>
                    <a:lnTo>
                      <a:pt x="7125" y="1018"/>
                    </a:lnTo>
                    <a:lnTo>
                      <a:pt x="6786" y="727"/>
                    </a:lnTo>
                    <a:lnTo>
                      <a:pt x="6398" y="533"/>
                    </a:lnTo>
                    <a:lnTo>
                      <a:pt x="6010" y="339"/>
                    </a:lnTo>
                    <a:lnTo>
                      <a:pt x="5622" y="194"/>
                    </a:lnTo>
                    <a:lnTo>
                      <a:pt x="5186" y="97"/>
                    </a:lnTo>
                    <a:lnTo>
                      <a:pt x="4750" y="48"/>
                    </a:lnTo>
                    <a:lnTo>
                      <a:pt x="436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54;p71">
                <a:extLst>
                  <a:ext uri="{FF2B5EF4-FFF2-40B4-BE49-F238E27FC236}">
                    <a16:creationId xmlns:a16="http://schemas.microsoft.com/office/drawing/2014/main" id="{9CF5A5D4-E8E6-4153-DDFD-52D30019E587}"/>
                  </a:ext>
                </a:extLst>
              </p:cNvPr>
              <p:cNvSpPr/>
              <p:nvPr/>
            </p:nvSpPr>
            <p:spPr>
              <a:xfrm>
                <a:off x="4049132" y="1895656"/>
                <a:ext cx="297936" cy="230045"/>
              </a:xfrm>
              <a:custGeom>
                <a:avLst/>
                <a:gdLst/>
                <a:ahLst/>
                <a:cxnLst/>
                <a:rect l="l" t="t" r="r" b="b"/>
                <a:pathLst>
                  <a:path w="13183" h="10179" extrusionOk="0">
                    <a:moveTo>
                      <a:pt x="3054" y="1019"/>
                    </a:moveTo>
                    <a:lnTo>
                      <a:pt x="3054" y="9161"/>
                    </a:lnTo>
                    <a:lnTo>
                      <a:pt x="2036" y="9161"/>
                    </a:lnTo>
                    <a:lnTo>
                      <a:pt x="2036" y="1019"/>
                    </a:lnTo>
                    <a:close/>
                    <a:moveTo>
                      <a:pt x="7125" y="3442"/>
                    </a:moveTo>
                    <a:lnTo>
                      <a:pt x="7125" y="9161"/>
                    </a:lnTo>
                    <a:lnTo>
                      <a:pt x="6107" y="9161"/>
                    </a:lnTo>
                    <a:lnTo>
                      <a:pt x="6107" y="3442"/>
                    </a:lnTo>
                    <a:close/>
                    <a:moveTo>
                      <a:pt x="11147" y="4556"/>
                    </a:moveTo>
                    <a:lnTo>
                      <a:pt x="11147" y="9161"/>
                    </a:lnTo>
                    <a:lnTo>
                      <a:pt x="10178" y="9161"/>
                    </a:lnTo>
                    <a:lnTo>
                      <a:pt x="10178" y="4556"/>
                    </a:lnTo>
                    <a:close/>
                    <a:moveTo>
                      <a:pt x="1503" y="1"/>
                    </a:moveTo>
                    <a:lnTo>
                      <a:pt x="1309" y="49"/>
                    </a:lnTo>
                    <a:lnTo>
                      <a:pt x="1164" y="146"/>
                    </a:lnTo>
                    <a:lnTo>
                      <a:pt x="1067" y="292"/>
                    </a:lnTo>
                    <a:lnTo>
                      <a:pt x="1018" y="485"/>
                    </a:lnTo>
                    <a:lnTo>
                      <a:pt x="1018" y="9161"/>
                    </a:lnTo>
                    <a:lnTo>
                      <a:pt x="485" y="9161"/>
                    </a:lnTo>
                    <a:lnTo>
                      <a:pt x="291" y="9209"/>
                    </a:lnTo>
                    <a:lnTo>
                      <a:pt x="146" y="9306"/>
                    </a:lnTo>
                    <a:lnTo>
                      <a:pt x="49" y="9500"/>
                    </a:lnTo>
                    <a:lnTo>
                      <a:pt x="0" y="9694"/>
                    </a:lnTo>
                    <a:lnTo>
                      <a:pt x="49" y="9888"/>
                    </a:lnTo>
                    <a:lnTo>
                      <a:pt x="146" y="10033"/>
                    </a:lnTo>
                    <a:lnTo>
                      <a:pt x="291" y="10130"/>
                    </a:lnTo>
                    <a:lnTo>
                      <a:pt x="485" y="10178"/>
                    </a:lnTo>
                    <a:lnTo>
                      <a:pt x="12698" y="10178"/>
                    </a:lnTo>
                    <a:lnTo>
                      <a:pt x="12892" y="10130"/>
                    </a:lnTo>
                    <a:lnTo>
                      <a:pt x="13038" y="10033"/>
                    </a:lnTo>
                    <a:lnTo>
                      <a:pt x="13183" y="9888"/>
                    </a:lnTo>
                    <a:lnTo>
                      <a:pt x="13183" y="9694"/>
                    </a:lnTo>
                    <a:lnTo>
                      <a:pt x="13183" y="9500"/>
                    </a:lnTo>
                    <a:lnTo>
                      <a:pt x="13038" y="9306"/>
                    </a:lnTo>
                    <a:lnTo>
                      <a:pt x="12892" y="9209"/>
                    </a:lnTo>
                    <a:lnTo>
                      <a:pt x="12698" y="9161"/>
                    </a:lnTo>
                    <a:lnTo>
                      <a:pt x="12165" y="9161"/>
                    </a:lnTo>
                    <a:lnTo>
                      <a:pt x="12165" y="4072"/>
                    </a:lnTo>
                    <a:lnTo>
                      <a:pt x="12165" y="3878"/>
                    </a:lnTo>
                    <a:lnTo>
                      <a:pt x="12020" y="3684"/>
                    </a:lnTo>
                    <a:lnTo>
                      <a:pt x="11874" y="3587"/>
                    </a:lnTo>
                    <a:lnTo>
                      <a:pt x="11680" y="3539"/>
                    </a:lnTo>
                    <a:lnTo>
                      <a:pt x="9645" y="3539"/>
                    </a:lnTo>
                    <a:lnTo>
                      <a:pt x="9451" y="3587"/>
                    </a:lnTo>
                    <a:lnTo>
                      <a:pt x="9306" y="3684"/>
                    </a:lnTo>
                    <a:lnTo>
                      <a:pt x="9160" y="3878"/>
                    </a:lnTo>
                    <a:lnTo>
                      <a:pt x="9160" y="4072"/>
                    </a:lnTo>
                    <a:lnTo>
                      <a:pt x="9160" y="9161"/>
                    </a:lnTo>
                    <a:lnTo>
                      <a:pt x="8143" y="9161"/>
                    </a:lnTo>
                    <a:lnTo>
                      <a:pt x="8143" y="2909"/>
                    </a:lnTo>
                    <a:lnTo>
                      <a:pt x="8094" y="2715"/>
                    </a:lnTo>
                    <a:lnTo>
                      <a:pt x="7997" y="2569"/>
                    </a:lnTo>
                    <a:lnTo>
                      <a:pt x="7803" y="2472"/>
                    </a:lnTo>
                    <a:lnTo>
                      <a:pt x="7609" y="2424"/>
                    </a:lnTo>
                    <a:lnTo>
                      <a:pt x="5574" y="2424"/>
                    </a:lnTo>
                    <a:lnTo>
                      <a:pt x="5380" y="2472"/>
                    </a:lnTo>
                    <a:lnTo>
                      <a:pt x="5235" y="2569"/>
                    </a:lnTo>
                    <a:lnTo>
                      <a:pt x="5138" y="2715"/>
                    </a:lnTo>
                    <a:lnTo>
                      <a:pt x="5089" y="2909"/>
                    </a:lnTo>
                    <a:lnTo>
                      <a:pt x="5089" y="9161"/>
                    </a:lnTo>
                    <a:lnTo>
                      <a:pt x="4071" y="9161"/>
                    </a:lnTo>
                    <a:lnTo>
                      <a:pt x="4071" y="485"/>
                    </a:lnTo>
                    <a:lnTo>
                      <a:pt x="4023" y="292"/>
                    </a:lnTo>
                    <a:lnTo>
                      <a:pt x="3926" y="146"/>
                    </a:lnTo>
                    <a:lnTo>
                      <a:pt x="3732" y="49"/>
                    </a:lnTo>
                    <a:lnTo>
                      <a:pt x="353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5;p71">
                <a:extLst>
                  <a:ext uri="{FF2B5EF4-FFF2-40B4-BE49-F238E27FC236}">
                    <a16:creationId xmlns:a16="http://schemas.microsoft.com/office/drawing/2014/main" id="{AC95B9D3-37B8-6AF8-E601-51ACB4AEDCD7}"/>
                  </a:ext>
                </a:extLst>
              </p:cNvPr>
              <p:cNvSpPr/>
              <p:nvPr/>
            </p:nvSpPr>
            <p:spPr>
              <a:xfrm>
                <a:off x="4200281" y="1821189"/>
                <a:ext cx="23029" cy="23007"/>
              </a:xfrm>
              <a:custGeom>
                <a:avLst/>
                <a:gdLst/>
                <a:ahLst/>
                <a:cxnLst/>
                <a:rect l="l" t="t" r="r" b="b"/>
                <a:pathLst>
                  <a:path w="1019" h="1018" extrusionOk="0">
                    <a:moveTo>
                      <a:pt x="534" y="0"/>
                    </a:moveTo>
                    <a:lnTo>
                      <a:pt x="340" y="49"/>
                    </a:lnTo>
                    <a:lnTo>
                      <a:pt x="146" y="146"/>
                    </a:lnTo>
                    <a:lnTo>
                      <a:pt x="49" y="291"/>
                    </a:lnTo>
                    <a:lnTo>
                      <a:pt x="1" y="485"/>
                    </a:lnTo>
                    <a:lnTo>
                      <a:pt x="49" y="727"/>
                    </a:lnTo>
                    <a:lnTo>
                      <a:pt x="146" y="873"/>
                    </a:lnTo>
                    <a:lnTo>
                      <a:pt x="340" y="969"/>
                    </a:lnTo>
                    <a:lnTo>
                      <a:pt x="534" y="1018"/>
                    </a:lnTo>
                    <a:lnTo>
                      <a:pt x="728" y="969"/>
                    </a:lnTo>
                    <a:lnTo>
                      <a:pt x="873" y="873"/>
                    </a:lnTo>
                    <a:lnTo>
                      <a:pt x="970" y="727"/>
                    </a:lnTo>
                    <a:lnTo>
                      <a:pt x="1018" y="485"/>
                    </a:lnTo>
                    <a:lnTo>
                      <a:pt x="970" y="291"/>
                    </a:lnTo>
                    <a:lnTo>
                      <a:pt x="873" y="146"/>
                    </a:lnTo>
                    <a:lnTo>
                      <a:pt x="728" y="49"/>
                    </a:lnTo>
                    <a:lnTo>
                      <a:pt x="53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6;p71">
                <a:extLst>
                  <a:ext uri="{FF2B5EF4-FFF2-40B4-BE49-F238E27FC236}">
                    <a16:creationId xmlns:a16="http://schemas.microsoft.com/office/drawing/2014/main" id="{931743B0-BB8F-2C29-AD95-BEE9D1FB5CDC}"/>
                  </a:ext>
                </a:extLst>
              </p:cNvPr>
              <p:cNvSpPr/>
              <p:nvPr/>
            </p:nvSpPr>
            <p:spPr>
              <a:xfrm>
                <a:off x="4244102" y="1821189"/>
                <a:ext cx="23007" cy="23007"/>
              </a:xfrm>
              <a:custGeom>
                <a:avLst/>
                <a:gdLst/>
                <a:ahLst/>
                <a:cxnLst/>
                <a:rect l="l" t="t" r="r" b="b"/>
                <a:pathLst>
                  <a:path w="1018" h="1018" extrusionOk="0">
                    <a:moveTo>
                      <a:pt x="533" y="0"/>
                    </a:moveTo>
                    <a:lnTo>
                      <a:pt x="291" y="49"/>
                    </a:lnTo>
                    <a:lnTo>
                      <a:pt x="146" y="146"/>
                    </a:lnTo>
                    <a:lnTo>
                      <a:pt x="49" y="291"/>
                    </a:lnTo>
                    <a:lnTo>
                      <a:pt x="0" y="485"/>
                    </a:lnTo>
                    <a:lnTo>
                      <a:pt x="49" y="727"/>
                    </a:lnTo>
                    <a:lnTo>
                      <a:pt x="146" y="873"/>
                    </a:lnTo>
                    <a:lnTo>
                      <a:pt x="291" y="969"/>
                    </a:lnTo>
                    <a:lnTo>
                      <a:pt x="533" y="1018"/>
                    </a:lnTo>
                    <a:lnTo>
                      <a:pt x="727" y="969"/>
                    </a:lnTo>
                    <a:lnTo>
                      <a:pt x="873" y="873"/>
                    </a:lnTo>
                    <a:lnTo>
                      <a:pt x="969" y="727"/>
                    </a:lnTo>
                    <a:lnTo>
                      <a:pt x="1018" y="485"/>
                    </a:lnTo>
                    <a:lnTo>
                      <a:pt x="969" y="291"/>
                    </a:lnTo>
                    <a:lnTo>
                      <a:pt x="873" y="146"/>
                    </a:lnTo>
                    <a:lnTo>
                      <a:pt x="727" y="49"/>
                    </a:lnTo>
                    <a:lnTo>
                      <a:pt x="53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157;p71">
                <a:extLst>
                  <a:ext uri="{FF2B5EF4-FFF2-40B4-BE49-F238E27FC236}">
                    <a16:creationId xmlns:a16="http://schemas.microsoft.com/office/drawing/2014/main" id="{CFB820CF-A026-C426-1969-051D36B74C7D}"/>
                  </a:ext>
                </a:extLst>
              </p:cNvPr>
              <p:cNvSpPr/>
              <p:nvPr/>
            </p:nvSpPr>
            <p:spPr>
              <a:xfrm>
                <a:off x="4289008" y="1821189"/>
                <a:ext cx="23029" cy="23007"/>
              </a:xfrm>
              <a:custGeom>
                <a:avLst/>
                <a:gdLst/>
                <a:ahLst/>
                <a:cxnLst/>
                <a:rect l="l" t="t" r="r" b="b"/>
                <a:pathLst>
                  <a:path w="1019" h="1018" extrusionOk="0">
                    <a:moveTo>
                      <a:pt x="485" y="0"/>
                    </a:moveTo>
                    <a:lnTo>
                      <a:pt x="291" y="49"/>
                    </a:lnTo>
                    <a:lnTo>
                      <a:pt x="146" y="146"/>
                    </a:lnTo>
                    <a:lnTo>
                      <a:pt x="0" y="291"/>
                    </a:lnTo>
                    <a:lnTo>
                      <a:pt x="0" y="485"/>
                    </a:lnTo>
                    <a:lnTo>
                      <a:pt x="0" y="727"/>
                    </a:lnTo>
                    <a:lnTo>
                      <a:pt x="146" y="873"/>
                    </a:lnTo>
                    <a:lnTo>
                      <a:pt x="291" y="969"/>
                    </a:lnTo>
                    <a:lnTo>
                      <a:pt x="485" y="1018"/>
                    </a:lnTo>
                    <a:lnTo>
                      <a:pt x="679" y="969"/>
                    </a:lnTo>
                    <a:lnTo>
                      <a:pt x="873" y="873"/>
                    </a:lnTo>
                    <a:lnTo>
                      <a:pt x="970" y="727"/>
                    </a:lnTo>
                    <a:lnTo>
                      <a:pt x="1018" y="485"/>
                    </a:lnTo>
                    <a:lnTo>
                      <a:pt x="970" y="291"/>
                    </a:lnTo>
                    <a:lnTo>
                      <a:pt x="873" y="146"/>
                    </a:lnTo>
                    <a:lnTo>
                      <a:pt x="679" y="49"/>
                    </a:lnTo>
                    <a:lnTo>
                      <a:pt x="48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sp>
        <p:nvSpPr>
          <p:cNvPr id="4" name="!!note8">
            <a:extLst>
              <a:ext uri="{FF2B5EF4-FFF2-40B4-BE49-F238E27FC236}">
                <a16:creationId xmlns:a16="http://schemas.microsoft.com/office/drawing/2014/main" id="{6B4B7F26-1C52-4B3C-3ADC-6C218FC55201}"/>
              </a:ext>
            </a:extLst>
          </p:cNvPr>
          <p:cNvSpPr txBox="1"/>
          <p:nvPr/>
        </p:nvSpPr>
        <p:spPr>
          <a:xfrm>
            <a:off x="3585680" y="3385689"/>
            <a:ext cx="4109663" cy="1600438"/>
          </a:xfrm>
          <a:prstGeom prst="rect">
            <a:avLst/>
          </a:prstGeom>
          <a:noFill/>
        </p:spPr>
        <p:txBody>
          <a:bodyPr wrap="square" rtlCol="0">
            <a:spAutoFit/>
          </a:bodyPr>
          <a:lstStyle/>
          <a:p>
            <a:pPr marL="285750" indent="-285750">
              <a:buFont typeface="Arial" panose="020B0604020202020204" pitchFamily="34" charset="0"/>
              <a:buChar char="•"/>
            </a:pPr>
            <a:r>
              <a:rPr lang="it-IT" dirty="0"/>
              <a:t>prestazioni finali (rendering e risoluzione)</a:t>
            </a:r>
          </a:p>
          <a:p>
            <a:pPr marL="285750" indent="-285750">
              <a:buFont typeface="Arial" panose="020B0604020202020204" pitchFamily="34" charset="0"/>
              <a:buChar char="•"/>
            </a:pPr>
            <a:r>
              <a:rPr lang="it-IT" dirty="0"/>
              <a:t>tempi di esecuzione con e senza ombra (quanto pesa </a:t>
            </a:r>
            <a:r>
              <a:rPr lang="it-IT" dirty="0" err="1"/>
              <a:t>computazionalmente</a:t>
            </a:r>
            <a:r>
              <a:rPr lang="it-IT" dirty="0"/>
              <a:t> nel concreto)</a:t>
            </a:r>
          </a:p>
          <a:p>
            <a:pPr marL="285750" indent="-285750">
              <a:buFont typeface="Arial" panose="020B0604020202020204" pitchFamily="34" charset="0"/>
              <a:buChar char="•"/>
            </a:pPr>
            <a:r>
              <a:rPr lang="it-IT" dirty="0"/>
              <a:t>esecuzione video</a:t>
            </a:r>
          </a:p>
          <a:p>
            <a:pPr marL="285750" indent="-285750">
              <a:buFont typeface="Arial" panose="020B0604020202020204" pitchFamily="34" charset="0"/>
              <a:buChar char="•"/>
            </a:pPr>
            <a:r>
              <a:rPr lang="it-IT" dirty="0"/>
              <a:t>funziona anche per superfici curve</a:t>
            </a:r>
          </a:p>
          <a:p>
            <a:pPr marL="285750" indent="-285750">
              <a:buFont typeface="Arial" panose="020B0604020202020204" pitchFamily="34" charset="0"/>
              <a:buChar char="•"/>
            </a:pPr>
            <a:r>
              <a:rPr lang="it-IT" dirty="0"/>
              <a:t>altro dal paper…</a:t>
            </a:r>
          </a:p>
        </p:txBody>
      </p:sp>
    </p:spTree>
    <p:extLst>
      <p:ext uri="{BB962C8B-B14F-4D97-AF65-F5344CB8AC3E}">
        <p14:creationId xmlns:p14="http://schemas.microsoft.com/office/powerpoint/2010/main" val="365048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31"/>
                                        </p:tgtEl>
                                        <p:attrNameLst>
                                          <p:attrName>style.visibility</p:attrName>
                                        </p:attrNameLst>
                                      </p:cBhvr>
                                      <p:to>
                                        <p:strVal val="visible"/>
                                      </p:to>
                                    </p:set>
                                    <p:animEffect transition="in" filter="fade">
                                      <p:cBhvr>
                                        <p:cTn id="7" dur="500"/>
                                        <p:tgtEl>
                                          <p:spTgt spid="131"/>
                                        </p:tgtEl>
                                      </p:cBhvr>
                                    </p:animEffect>
                                  </p:childTnLst>
                                </p:cTn>
                              </p:par>
                              <p:par>
                                <p:cTn id="8" presetID="1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additive="base">
                                        <p:cTn id="10" dur="1250"/>
                                        <p:tgtEl>
                                          <p:spTgt spid="8"/>
                                        </p:tgtEl>
                                        <p:attrNameLst>
                                          <p:attrName>ppt_x</p:attrName>
                                        </p:attrNameLst>
                                      </p:cBhvr>
                                      <p:tavLst>
                                        <p:tav tm="0">
                                          <p:val>
                                            <p:strVal val="#ppt_x+#ppt_w*1.125000"/>
                                          </p:val>
                                        </p:tav>
                                        <p:tav tm="100000">
                                          <p:val>
                                            <p:strVal val="#ppt_x"/>
                                          </p:val>
                                        </p:tav>
                                      </p:tavLst>
                                    </p:anim>
                                    <p:animEffect transition="in" filter="wipe(left)">
                                      <p:cBhvr>
                                        <p:cTn id="11"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1" name="!!capitolo8">
            <a:extLst>
              <a:ext uri="{FF2B5EF4-FFF2-40B4-BE49-F238E27FC236}">
                <a16:creationId xmlns:a16="http://schemas.microsoft.com/office/drawing/2014/main" id="{53152F6B-7D4E-A914-8A68-94365CB668EE}"/>
              </a:ext>
            </a:extLst>
          </p:cNvPr>
          <p:cNvGrpSpPr/>
          <p:nvPr/>
        </p:nvGrpSpPr>
        <p:grpSpPr>
          <a:xfrm>
            <a:off x="7986063" y="0"/>
            <a:ext cx="1286922" cy="5143500"/>
            <a:chOff x="7986063" y="0"/>
            <a:chExt cx="1286922" cy="5143500"/>
          </a:xfrm>
          <a:effectLst>
            <a:outerShdw blurRad="127000" dist="38100" algn="l" rotWithShape="0">
              <a:schemeClr val="bg2">
                <a:lumMod val="10000"/>
              </a:schemeClr>
            </a:outerShdw>
          </a:effectLst>
        </p:grpSpPr>
        <p:sp>
          <p:nvSpPr>
            <p:cNvPr id="330" name="Rettangolo 329">
              <a:extLst>
                <a:ext uri="{FF2B5EF4-FFF2-40B4-BE49-F238E27FC236}">
                  <a16:creationId xmlns:a16="http://schemas.microsoft.com/office/drawing/2014/main" id="{308D1C7C-4782-FFE4-19C3-0C0C05D6E76D}"/>
                </a:ext>
              </a:extLst>
            </p:cNvPr>
            <p:cNvSpPr/>
            <p:nvPr/>
          </p:nvSpPr>
          <p:spPr>
            <a:xfrm>
              <a:off x="7992423" y="0"/>
              <a:ext cx="1152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31" name="Triangolo 330">
              <a:extLst>
                <a:ext uri="{FF2B5EF4-FFF2-40B4-BE49-F238E27FC236}">
                  <a16:creationId xmlns:a16="http://schemas.microsoft.com/office/drawing/2014/main" id="{47A8C239-13BC-730B-E8C6-54C2F2F327A1}"/>
                </a:ext>
              </a:extLst>
            </p:cNvPr>
            <p:cNvSpPr/>
            <p:nvPr/>
          </p:nvSpPr>
          <p:spPr>
            <a:xfrm rot="5400000">
              <a:off x="9028147"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5" name="Rettangolo 14">
              <a:extLst>
                <a:ext uri="{FF2B5EF4-FFF2-40B4-BE49-F238E27FC236}">
                  <a16:creationId xmlns:a16="http://schemas.microsoft.com/office/drawing/2014/main" id="{69E6C6A1-893F-57E3-61B5-CE3002540D90}"/>
                </a:ext>
              </a:extLst>
            </p:cNvPr>
            <p:cNvSpPr/>
            <p:nvPr/>
          </p:nvSpPr>
          <p:spPr>
            <a:xfrm>
              <a:off x="7986063" y="960630"/>
              <a:ext cx="1152000" cy="4171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Conclusioni</a:t>
              </a:r>
            </a:p>
          </p:txBody>
        </p:sp>
      </p:grpSp>
      <p:grpSp>
        <p:nvGrpSpPr>
          <p:cNvPr id="29" name="!!capitolo7">
            <a:extLst>
              <a:ext uri="{FF2B5EF4-FFF2-40B4-BE49-F238E27FC236}">
                <a16:creationId xmlns:a16="http://schemas.microsoft.com/office/drawing/2014/main" id="{612BC94F-BABD-8C1B-3128-69E537C17245}"/>
              </a:ext>
            </a:extLst>
          </p:cNvPr>
          <p:cNvGrpSpPr/>
          <p:nvPr/>
        </p:nvGrpSpPr>
        <p:grpSpPr>
          <a:xfrm>
            <a:off x="6835335" y="0"/>
            <a:ext cx="1285650" cy="5143500"/>
            <a:chOff x="6835335" y="0"/>
            <a:chExt cx="1285650" cy="5143500"/>
          </a:xfrm>
          <a:effectLst>
            <a:outerShdw blurRad="127000" dist="38100" algn="l" rotWithShape="0">
              <a:schemeClr val="bg2">
                <a:lumMod val="10000"/>
              </a:schemeClr>
            </a:outerShdw>
          </a:effectLst>
        </p:grpSpPr>
        <p:sp>
          <p:nvSpPr>
            <p:cNvPr id="327" name="Rettangolo 326">
              <a:extLst>
                <a:ext uri="{FF2B5EF4-FFF2-40B4-BE49-F238E27FC236}">
                  <a16:creationId xmlns:a16="http://schemas.microsoft.com/office/drawing/2014/main" id="{1211F675-F33F-E519-9DAF-A07621D02F97}"/>
                </a:ext>
              </a:extLst>
            </p:cNvPr>
            <p:cNvSpPr/>
            <p:nvPr/>
          </p:nvSpPr>
          <p:spPr>
            <a:xfrm>
              <a:off x="6840423" y="0"/>
              <a:ext cx="1152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328" name="Triangolo 327">
              <a:extLst>
                <a:ext uri="{FF2B5EF4-FFF2-40B4-BE49-F238E27FC236}">
                  <a16:creationId xmlns:a16="http://schemas.microsoft.com/office/drawing/2014/main" id="{D670286A-5C2F-5BE4-1574-2611A6052267}"/>
                </a:ext>
              </a:extLst>
            </p:cNvPr>
            <p:cNvSpPr/>
            <p:nvPr/>
          </p:nvSpPr>
          <p:spPr>
            <a:xfrm rot="5400000">
              <a:off x="7876147"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4" name="Rettangolo 13">
              <a:extLst>
                <a:ext uri="{FF2B5EF4-FFF2-40B4-BE49-F238E27FC236}">
                  <a16:creationId xmlns:a16="http://schemas.microsoft.com/office/drawing/2014/main" id="{643A5DFA-5363-04EA-9CF5-4BB80BC9220B}"/>
                </a:ext>
              </a:extLst>
            </p:cNvPr>
            <p:cNvSpPr/>
            <p:nvPr/>
          </p:nvSpPr>
          <p:spPr>
            <a:xfrm>
              <a:off x="6835335" y="960630"/>
              <a:ext cx="1152000" cy="4171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Limitazioni dello</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spazio immagine</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8" name="!!capitolo6">
            <a:extLst>
              <a:ext uri="{FF2B5EF4-FFF2-40B4-BE49-F238E27FC236}">
                <a16:creationId xmlns:a16="http://schemas.microsoft.com/office/drawing/2014/main" id="{FDE83636-D733-CD53-CCAB-F31347CBAE74}"/>
              </a:ext>
            </a:extLst>
          </p:cNvPr>
          <p:cNvGrpSpPr/>
          <p:nvPr/>
        </p:nvGrpSpPr>
        <p:grpSpPr>
          <a:xfrm>
            <a:off x="5684607" y="0"/>
            <a:ext cx="1284378" cy="5143500"/>
            <a:chOff x="5684607" y="0"/>
            <a:chExt cx="1284378" cy="5143500"/>
          </a:xfrm>
          <a:effectLst>
            <a:outerShdw blurRad="127000" dist="38100" algn="l" rotWithShape="0">
              <a:schemeClr val="bg2">
                <a:lumMod val="10000"/>
              </a:schemeClr>
            </a:outerShdw>
          </a:effectLst>
        </p:grpSpPr>
        <p:sp>
          <p:nvSpPr>
            <p:cNvPr id="324" name="Rettangolo 323">
              <a:extLst>
                <a:ext uri="{FF2B5EF4-FFF2-40B4-BE49-F238E27FC236}">
                  <a16:creationId xmlns:a16="http://schemas.microsoft.com/office/drawing/2014/main" id="{73290816-2E82-6426-5E8F-739478335225}"/>
                </a:ext>
              </a:extLst>
            </p:cNvPr>
            <p:cNvSpPr/>
            <p:nvPr/>
          </p:nvSpPr>
          <p:spPr>
            <a:xfrm>
              <a:off x="5688423" y="0"/>
              <a:ext cx="1152000"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325" name="Triangolo 324">
              <a:extLst>
                <a:ext uri="{FF2B5EF4-FFF2-40B4-BE49-F238E27FC236}">
                  <a16:creationId xmlns:a16="http://schemas.microsoft.com/office/drawing/2014/main" id="{3995076B-1AA5-9C2A-3B00-AF7F56EA0ABC}"/>
                </a:ext>
              </a:extLst>
            </p:cNvPr>
            <p:cNvSpPr/>
            <p:nvPr/>
          </p:nvSpPr>
          <p:spPr>
            <a:xfrm rot="5400000">
              <a:off x="6724147"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3" name="Rettangolo 12">
              <a:extLst>
                <a:ext uri="{FF2B5EF4-FFF2-40B4-BE49-F238E27FC236}">
                  <a16:creationId xmlns:a16="http://schemas.microsoft.com/office/drawing/2014/main" id="{E7A933D3-4F02-37B2-DD78-61A7DB88E4BE}"/>
                </a:ext>
              </a:extLst>
            </p:cNvPr>
            <p:cNvSpPr/>
            <p:nvPr/>
          </p:nvSpPr>
          <p:spPr>
            <a:xfrm>
              <a:off x="5684607" y="960630"/>
              <a:ext cx="1152000" cy="4171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Applicazione del</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depth test</a:t>
              </a:r>
            </a:p>
          </p:txBody>
        </p:sp>
      </p:grpSp>
      <p:grpSp>
        <p:nvGrpSpPr>
          <p:cNvPr id="27" name="!!capitolo5">
            <a:extLst>
              <a:ext uri="{FF2B5EF4-FFF2-40B4-BE49-F238E27FC236}">
                <a16:creationId xmlns:a16="http://schemas.microsoft.com/office/drawing/2014/main" id="{056F4196-B604-2A3A-ED33-0D83CA7FEB74}"/>
              </a:ext>
            </a:extLst>
          </p:cNvPr>
          <p:cNvGrpSpPr/>
          <p:nvPr/>
        </p:nvGrpSpPr>
        <p:grpSpPr>
          <a:xfrm>
            <a:off x="4533879" y="0"/>
            <a:ext cx="1283106" cy="5143500"/>
            <a:chOff x="4533879" y="0"/>
            <a:chExt cx="1283106" cy="5143500"/>
          </a:xfrm>
          <a:effectLst>
            <a:outerShdw blurRad="127000" dist="38100" algn="l" rotWithShape="0">
              <a:schemeClr val="bg2">
                <a:lumMod val="10000"/>
              </a:schemeClr>
            </a:outerShdw>
          </a:effectLst>
        </p:grpSpPr>
        <p:sp>
          <p:nvSpPr>
            <p:cNvPr id="321" name="Rettangolo 320">
              <a:extLst>
                <a:ext uri="{FF2B5EF4-FFF2-40B4-BE49-F238E27FC236}">
                  <a16:creationId xmlns:a16="http://schemas.microsoft.com/office/drawing/2014/main" id="{4B97C807-71FF-1895-0E75-1FFD2BCA87B9}"/>
                </a:ext>
              </a:extLst>
            </p:cNvPr>
            <p:cNvSpPr/>
            <p:nvPr/>
          </p:nvSpPr>
          <p:spPr>
            <a:xfrm>
              <a:off x="4536423" y="0"/>
              <a:ext cx="1152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322" name="Triangolo 321">
              <a:extLst>
                <a:ext uri="{FF2B5EF4-FFF2-40B4-BE49-F238E27FC236}">
                  <a16:creationId xmlns:a16="http://schemas.microsoft.com/office/drawing/2014/main" id="{15CBE8C7-6A4C-40F3-DAD8-860973531A17}"/>
                </a:ext>
              </a:extLst>
            </p:cNvPr>
            <p:cNvSpPr/>
            <p:nvPr/>
          </p:nvSpPr>
          <p:spPr>
            <a:xfrm rot="5400000">
              <a:off x="5572147"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2" name="Rettangolo 11">
              <a:extLst>
                <a:ext uri="{FF2B5EF4-FFF2-40B4-BE49-F238E27FC236}">
                  <a16:creationId xmlns:a16="http://schemas.microsoft.com/office/drawing/2014/main" id="{A7B94D37-FDB6-6F98-2E5B-AD2D60AC3771}"/>
                </a:ext>
              </a:extLst>
            </p:cNvPr>
            <p:cNvSpPr/>
            <p:nvPr/>
          </p:nvSpPr>
          <p:spPr>
            <a:xfrm>
              <a:off x="4533879" y="960630"/>
              <a:ext cx="1152000" cy="4171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72000" tIns="180000" rIns="0" bIns="180000" rtlCol="0" anchor="ctr"/>
            <a:lstStyle/>
            <a:p>
              <a:pPr algn="ctr">
                <a:lnSpc>
                  <a:spcPct val="8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Proiezione della shadow map</a:t>
              </a:r>
              <a:endParaRPr kumimoji="0" lang="it-IT" sz="3500" b="1" i="0" u="none" strike="noStrike" kern="0" cap="none" spc="0" normalizeH="0" baseline="0" noProof="0" dirty="0">
                <a:ln>
                  <a:noFill/>
                </a:ln>
                <a:solidFill>
                  <a:srgbClr val="FFFFFF"/>
                </a:solidFill>
                <a:effectLst/>
                <a:uLnTx/>
                <a:uFillTx/>
                <a:latin typeface="Outfit"/>
                <a:ea typeface="+mn-ea"/>
                <a:cs typeface="+mn-cs"/>
                <a:sym typeface="Outfit"/>
              </a:endParaRPr>
            </a:p>
          </p:txBody>
        </p:sp>
      </p:grpSp>
      <p:grpSp>
        <p:nvGrpSpPr>
          <p:cNvPr id="26" name="!!capitolo4">
            <a:extLst>
              <a:ext uri="{FF2B5EF4-FFF2-40B4-BE49-F238E27FC236}">
                <a16:creationId xmlns:a16="http://schemas.microsoft.com/office/drawing/2014/main" id="{739D1EB6-6109-16F1-F016-3F35795724A4}"/>
              </a:ext>
            </a:extLst>
          </p:cNvPr>
          <p:cNvGrpSpPr/>
          <p:nvPr/>
        </p:nvGrpSpPr>
        <p:grpSpPr>
          <a:xfrm>
            <a:off x="3383151" y="0"/>
            <a:ext cx="1281834" cy="5143500"/>
            <a:chOff x="3383151" y="0"/>
            <a:chExt cx="1281834" cy="5143500"/>
          </a:xfrm>
          <a:effectLst>
            <a:outerShdw blurRad="127000" dist="38100" algn="l" rotWithShape="0">
              <a:schemeClr val="bg2">
                <a:lumMod val="10000"/>
              </a:schemeClr>
            </a:outerShdw>
          </a:effectLst>
        </p:grpSpPr>
        <p:sp>
          <p:nvSpPr>
            <p:cNvPr id="62" name="Rettangolo 61">
              <a:extLst>
                <a:ext uri="{FF2B5EF4-FFF2-40B4-BE49-F238E27FC236}">
                  <a16:creationId xmlns:a16="http://schemas.microsoft.com/office/drawing/2014/main" id="{53DC453F-3776-D811-548A-8ECDAABBD652}"/>
                </a:ext>
              </a:extLst>
            </p:cNvPr>
            <p:cNvSpPr/>
            <p:nvPr/>
          </p:nvSpPr>
          <p:spPr>
            <a:xfrm>
              <a:off x="3384423" y="0"/>
              <a:ext cx="115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63" name="Triangolo 62">
              <a:extLst>
                <a:ext uri="{FF2B5EF4-FFF2-40B4-BE49-F238E27FC236}">
                  <a16:creationId xmlns:a16="http://schemas.microsoft.com/office/drawing/2014/main" id="{D2ADB1C1-B390-ACD2-D176-875901A23457}"/>
                </a:ext>
              </a:extLst>
            </p:cNvPr>
            <p:cNvSpPr/>
            <p:nvPr/>
          </p:nvSpPr>
          <p:spPr>
            <a:xfrm rot="5400000">
              <a:off x="4420147"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0" name="Rettangolo 9">
              <a:extLst>
                <a:ext uri="{FF2B5EF4-FFF2-40B4-BE49-F238E27FC236}">
                  <a16:creationId xmlns:a16="http://schemas.microsoft.com/office/drawing/2014/main" id="{D813B2A6-6A68-2BFF-501F-AE3DBD55C51C}"/>
                </a:ext>
              </a:extLst>
            </p:cNvPr>
            <p:cNvSpPr/>
            <p:nvPr/>
          </p:nvSpPr>
          <p:spPr>
            <a:xfrm>
              <a:off x="3383151" y="960630"/>
              <a:ext cx="1152000" cy="4171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Generazione della shadow map</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5" name="!!capitolo3">
            <a:extLst>
              <a:ext uri="{FF2B5EF4-FFF2-40B4-BE49-F238E27FC236}">
                <a16:creationId xmlns:a16="http://schemas.microsoft.com/office/drawing/2014/main" id="{AA44ED2A-BF7A-EF1B-1452-FE6B4F5C9A36}"/>
              </a:ext>
            </a:extLst>
          </p:cNvPr>
          <p:cNvGrpSpPr/>
          <p:nvPr/>
        </p:nvGrpSpPr>
        <p:grpSpPr>
          <a:xfrm>
            <a:off x="2231151" y="0"/>
            <a:ext cx="1281834" cy="5143500"/>
            <a:chOff x="2231151" y="0"/>
            <a:chExt cx="1281834" cy="5143500"/>
          </a:xfrm>
          <a:effectLst>
            <a:outerShdw blurRad="127000" dist="38100" algn="l" rotWithShape="0">
              <a:schemeClr val="bg2">
                <a:lumMod val="10000"/>
              </a:schemeClr>
            </a:outerShdw>
          </a:effectLst>
        </p:grpSpPr>
        <p:sp>
          <p:nvSpPr>
            <p:cNvPr id="59" name="Rettangolo 58">
              <a:extLst>
                <a:ext uri="{FF2B5EF4-FFF2-40B4-BE49-F238E27FC236}">
                  <a16:creationId xmlns:a16="http://schemas.microsoft.com/office/drawing/2014/main" id="{7263301B-0B1A-9A83-4702-3D5E9CE03471}"/>
                </a:ext>
              </a:extLst>
            </p:cNvPr>
            <p:cNvSpPr/>
            <p:nvPr/>
          </p:nvSpPr>
          <p:spPr>
            <a:xfrm>
              <a:off x="2232423" y="0"/>
              <a:ext cx="1152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60" name="Triangolo 59">
              <a:extLst>
                <a:ext uri="{FF2B5EF4-FFF2-40B4-BE49-F238E27FC236}">
                  <a16:creationId xmlns:a16="http://schemas.microsoft.com/office/drawing/2014/main" id="{06EEA162-B715-E775-26C2-FA6A109EB3A5}"/>
                </a:ext>
              </a:extLst>
            </p:cNvPr>
            <p:cNvSpPr/>
            <p:nvPr/>
          </p:nvSpPr>
          <p:spPr>
            <a:xfrm rot="5400000">
              <a:off x="3268147"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9" name="Rettangolo 8">
              <a:extLst>
                <a:ext uri="{FF2B5EF4-FFF2-40B4-BE49-F238E27FC236}">
                  <a16:creationId xmlns:a16="http://schemas.microsoft.com/office/drawing/2014/main" id="{7470B03C-65DD-F3AA-5834-BAA37BA82B07}"/>
                </a:ext>
              </a:extLst>
            </p:cNvPr>
            <p:cNvSpPr/>
            <p:nvPr/>
          </p:nvSpPr>
          <p:spPr>
            <a:xfrm>
              <a:off x="2231151" y="966315"/>
              <a:ext cx="1152000" cy="4171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L’algoritmo</a:t>
              </a:r>
              <a:endParaRPr kumimoji="0" lang="it-IT" sz="2800" b="1" u="none" strike="noStrike" kern="0" cap="none" spc="0" normalizeH="0" baseline="0" noProof="0" dirty="0">
                <a:ln>
                  <a:noFill/>
                </a:ln>
                <a:solidFill>
                  <a:srgbClr val="FFFFFF"/>
                </a:solidFill>
                <a:effectLst/>
                <a:uLnTx/>
                <a:uFillTx/>
                <a:latin typeface="Outfit"/>
                <a:sym typeface="Outfit"/>
              </a:endParaRPr>
            </a:p>
          </p:txBody>
        </p:sp>
      </p:grpSp>
      <p:grpSp>
        <p:nvGrpSpPr>
          <p:cNvPr id="24" name="!!capitolo2">
            <a:extLst>
              <a:ext uri="{FF2B5EF4-FFF2-40B4-BE49-F238E27FC236}">
                <a16:creationId xmlns:a16="http://schemas.microsoft.com/office/drawing/2014/main" id="{DBCCACAC-58DC-AD02-26FF-77346EA2CDA6}"/>
              </a:ext>
            </a:extLst>
          </p:cNvPr>
          <p:cNvGrpSpPr/>
          <p:nvPr/>
        </p:nvGrpSpPr>
        <p:grpSpPr>
          <a:xfrm>
            <a:off x="1115575" y="0"/>
            <a:ext cx="1224424" cy="5143500"/>
            <a:chOff x="1115575" y="0"/>
            <a:chExt cx="1224424" cy="5143500"/>
          </a:xfrm>
          <a:effectLst>
            <a:outerShdw blurRad="127000" dist="38100" algn="l" rotWithShape="0">
              <a:schemeClr val="bg2">
                <a:lumMod val="10000"/>
              </a:schemeClr>
            </a:outerShdw>
          </a:effectLst>
        </p:grpSpPr>
        <p:sp>
          <p:nvSpPr>
            <p:cNvPr id="56" name="Rettangolo 55">
              <a:extLst>
                <a:ext uri="{FF2B5EF4-FFF2-40B4-BE49-F238E27FC236}">
                  <a16:creationId xmlns:a16="http://schemas.microsoft.com/office/drawing/2014/main" id="{DEB86B3A-8815-AD2A-A970-9535033D864A}"/>
                </a:ext>
              </a:extLst>
            </p:cNvPr>
            <p:cNvSpPr/>
            <p:nvPr/>
          </p:nvSpPr>
          <p:spPr>
            <a:xfrm>
              <a:off x="1115999" y="0"/>
              <a:ext cx="1116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7" name="Triangolo 56">
              <a:extLst>
                <a:ext uri="{FF2B5EF4-FFF2-40B4-BE49-F238E27FC236}">
                  <a16:creationId xmlns:a16="http://schemas.microsoft.com/office/drawing/2014/main" id="{4A11C22A-36E2-1F42-B12A-4DEBCCAC410B}"/>
                </a:ext>
              </a:extLst>
            </p:cNvPr>
            <p:cNvSpPr/>
            <p:nvPr/>
          </p:nvSpPr>
          <p:spPr>
            <a:xfrm rot="5400000">
              <a:off x="2105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5" name="Rettangolo 4">
              <a:extLst>
                <a:ext uri="{FF2B5EF4-FFF2-40B4-BE49-F238E27FC236}">
                  <a16:creationId xmlns:a16="http://schemas.microsoft.com/office/drawing/2014/main" id="{E3E2679C-9798-5540-B566-7D5FD5FC40C3}"/>
                </a:ext>
              </a:extLst>
            </p:cNvPr>
            <p:cNvSpPr/>
            <p:nvPr/>
          </p:nvSpPr>
          <p:spPr>
            <a:xfrm>
              <a:off x="1115575" y="972000"/>
              <a:ext cx="1116000" cy="4171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Stato dell’arte</a:t>
              </a:r>
            </a:p>
          </p:txBody>
        </p:sp>
      </p:grpSp>
      <p:grpSp>
        <p:nvGrpSpPr>
          <p:cNvPr id="30" name="!!capitolo1">
            <a:extLst>
              <a:ext uri="{FF2B5EF4-FFF2-40B4-BE49-F238E27FC236}">
                <a16:creationId xmlns:a16="http://schemas.microsoft.com/office/drawing/2014/main" id="{A3C04BD9-155C-A324-0377-126248B30CD1}"/>
              </a:ext>
            </a:extLst>
          </p:cNvPr>
          <p:cNvGrpSpPr/>
          <p:nvPr/>
        </p:nvGrpSpPr>
        <p:grpSpPr>
          <a:xfrm>
            <a:off x="-425" y="0"/>
            <a:ext cx="1224424" cy="5143500"/>
            <a:chOff x="-425" y="0"/>
            <a:chExt cx="1224424"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D9B48C7-B39C-9547-5209-94E2EE81CBDC}"/>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p>
          </p:txBody>
        </p:sp>
        <p:sp>
          <p:nvSpPr>
            <p:cNvPr id="53" name="Triangolo 52">
              <a:extLst>
                <a:ext uri="{FF2B5EF4-FFF2-40B4-BE49-F238E27FC236}">
                  <a16:creationId xmlns:a16="http://schemas.microsoft.com/office/drawing/2014/main" id="{2E570BD3-B880-B477-5910-2857AC25141B}"/>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4" name="Rettangolo 3">
              <a:extLst>
                <a:ext uri="{FF2B5EF4-FFF2-40B4-BE49-F238E27FC236}">
                  <a16:creationId xmlns:a16="http://schemas.microsoft.com/office/drawing/2014/main" id="{F9563E03-B633-C8A2-FAA1-60D724A4AEEA}"/>
                </a:ext>
              </a:extLst>
            </p:cNvPr>
            <p:cNvSpPr/>
            <p:nvPr/>
          </p:nvSpPr>
          <p:spPr>
            <a:xfrm>
              <a:off x="-425" y="972000"/>
              <a:ext cx="1116000" cy="4171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Introduzione</a:t>
              </a:r>
            </a:p>
          </p:txBody>
        </p:sp>
      </p:gr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7">
            <a:extLst>
              <a:ext uri="{FF2B5EF4-FFF2-40B4-BE49-F238E27FC236}">
                <a16:creationId xmlns:a16="http://schemas.microsoft.com/office/drawing/2014/main" id="{040413D3-61C6-00D2-45DA-C1A42BF2E141}"/>
              </a:ext>
            </a:extLst>
          </p:cNvPr>
          <p:cNvGrpSpPr/>
          <p:nvPr/>
        </p:nvGrpSpPr>
        <p:grpSpPr>
          <a:xfrm>
            <a:off x="-1800000" y="0"/>
            <a:ext cx="1676562" cy="5143500"/>
            <a:chOff x="-396001" y="0"/>
            <a:chExt cx="1676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989E1580-8604-7D30-FBE1-77A6B9F95264}"/>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8E2AB690-F64F-9546-8757-00D7E15D34D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Conclusioni</a:t>
            </a:r>
            <a:br>
              <a:rPr lang="it-IT" dirty="0">
                <a:solidFill>
                  <a:schemeClr val="bg2">
                    <a:lumMod val="10000"/>
                  </a:schemeClr>
                </a:solidFill>
              </a:rPr>
            </a:br>
            <a:r>
              <a:rPr lang="it-IT" sz="2000" b="0" dirty="0">
                <a:solidFill>
                  <a:schemeClr val="bg2">
                    <a:lumMod val="10000"/>
                  </a:schemeClr>
                </a:solidFill>
                <a:latin typeface="Outfit Medium" pitchFamily="2" charset="0"/>
              </a:rPr>
              <a:t>Futuri sviluppi</a:t>
            </a:r>
          </a:p>
        </p:txBody>
      </p:sp>
      <p:sp>
        <p:nvSpPr>
          <p:cNvPr id="4" name="!!note9">
            <a:extLst>
              <a:ext uri="{FF2B5EF4-FFF2-40B4-BE49-F238E27FC236}">
                <a16:creationId xmlns:a16="http://schemas.microsoft.com/office/drawing/2014/main" id="{57644CFA-D05F-264F-89C4-6BB245D33005}"/>
              </a:ext>
            </a:extLst>
          </p:cNvPr>
          <p:cNvSpPr txBox="1"/>
          <p:nvPr/>
        </p:nvSpPr>
        <p:spPr>
          <a:xfrm>
            <a:off x="3390471" y="2121967"/>
            <a:ext cx="4109663" cy="1815882"/>
          </a:xfrm>
          <a:prstGeom prst="rect">
            <a:avLst/>
          </a:prstGeom>
          <a:noFill/>
        </p:spPr>
        <p:txBody>
          <a:bodyPr wrap="square" rtlCol="0">
            <a:spAutoFit/>
          </a:bodyPr>
          <a:lstStyle/>
          <a:p>
            <a:pPr marL="285750" indent="-285750">
              <a:buFont typeface="Arial" panose="020B0604020202020204" pitchFamily="34" charset="0"/>
              <a:buChar char="•"/>
            </a:pPr>
            <a:r>
              <a:rPr lang="it-IT" dirty="0"/>
              <a:t>implementare il depth test sulla GPU utilizzando </a:t>
            </a:r>
            <a:r>
              <a:rPr lang="it-IT" dirty="0" err="1"/>
              <a:t>fragment</a:t>
            </a:r>
            <a:r>
              <a:rPr lang="it-IT" dirty="0"/>
              <a:t> e vertex shader.</a:t>
            </a:r>
          </a:p>
          <a:p>
            <a:pPr marL="285750" indent="-285750">
              <a:buFont typeface="Arial" panose="020B0604020202020204" pitchFamily="34" charset="0"/>
              <a:buChar char="•"/>
            </a:pPr>
            <a:r>
              <a:rPr lang="it-IT" dirty="0" err="1"/>
              <a:t>renderizzare</a:t>
            </a:r>
            <a:r>
              <a:rPr lang="it-IT" dirty="0"/>
              <a:t> la shadow map calcolata da </a:t>
            </a:r>
            <a:r>
              <a:rPr lang="it-IT" dirty="0" err="1"/>
              <a:t>FirstStep</a:t>
            </a:r>
            <a:r>
              <a:rPr lang="it-IT" dirty="0"/>
              <a:t>() memorizzata nel depth buffer.</a:t>
            </a:r>
          </a:p>
          <a:p>
            <a:pPr marL="285750" indent="-285750">
              <a:buFont typeface="Arial" panose="020B0604020202020204" pitchFamily="34" charset="0"/>
              <a:buChar char="•"/>
            </a:pPr>
            <a:r>
              <a:rPr lang="it-IT" dirty="0"/>
              <a:t>ulteriori metodi per migliorare la qualità delle ombre (es. PCF, LAM, combinazione con shadow volumes, …)</a:t>
            </a:r>
          </a:p>
          <a:p>
            <a:pPr marL="285750" indent="-285750">
              <a:buFont typeface="Arial" panose="020B0604020202020204" pitchFamily="34" charset="0"/>
              <a:buChar char="•"/>
            </a:pPr>
            <a:r>
              <a:rPr lang="it-IT" dirty="0"/>
              <a:t>altro dal paper…</a:t>
            </a:r>
          </a:p>
        </p:txBody>
      </p:sp>
    </p:spTree>
    <p:extLst>
      <p:ext uri="{BB962C8B-B14F-4D97-AF65-F5344CB8AC3E}">
        <p14:creationId xmlns:p14="http://schemas.microsoft.com/office/powerpoint/2010/main" val="3782462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2" name="!!capitolo8">
            <a:extLst>
              <a:ext uri="{FF2B5EF4-FFF2-40B4-BE49-F238E27FC236}">
                <a16:creationId xmlns:a16="http://schemas.microsoft.com/office/drawing/2014/main" id="{AC7BAE34-DB52-33AC-EBD9-BECEA8B97CFE}"/>
              </a:ext>
            </a:extLst>
          </p:cNvPr>
          <p:cNvGrpSpPr/>
          <p:nvPr/>
        </p:nvGrpSpPr>
        <p:grpSpPr>
          <a:xfrm>
            <a:off x="-1800000" y="0"/>
            <a:ext cx="1748562" cy="5143500"/>
            <a:chOff x="-468001" y="0"/>
            <a:chExt cx="1748562" cy="5143500"/>
          </a:xfrm>
          <a:effectLst>
            <a:outerShdw blurRad="50800" dist="38100" algn="l" rotWithShape="0">
              <a:schemeClr val="bg2">
                <a:lumMod val="10000"/>
                <a:alpha val="40000"/>
              </a:schemeClr>
            </a:outerShdw>
          </a:effectLst>
        </p:grpSpPr>
        <p:sp>
          <p:nvSpPr>
            <p:cNvPr id="3" name="Rettangolo 2">
              <a:extLst>
                <a:ext uri="{FF2B5EF4-FFF2-40B4-BE49-F238E27FC236}">
                  <a16:creationId xmlns:a16="http://schemas.microsoft.com/office/drawing/2014/main" id="{B8D0A2E3-ACBD-3F7C-1CA6-0D0BB7C63017}"/>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4" name="Triangolo 3">
              <a:extLst>
                <a:ext uri="{FF2B5EF4-FFF2-40B4-BE49-F238E27FC236}">
                  <a16:creationId xmlns:a16="http://schemas.microsoft.com/office/drawing/2014/main" id="{18F95A3E-B334-F4AB-4E10-3815EEDE009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bg2">
                    <a:lumMod val="10000"/>
                  </a:schemeClr>
                </a:solidFill>
              </a:rPr>
              <a:t>Grazie</a:t>
            </a:r>
            <a:r>
              <a:rPr lang="en" dirty="0">
                <a:solidFill>
                  <a:schemeClr val="bg2">
                    <a:lumMod val="10000"/>
                  </a:schemeClr>
                </a:solidFill>
              </a:rPr>
              <a:t>!</a:t>
            </a:r>
            <a:endParaRPr dirty="0">
              <a:solidFill>
                <a:schemeClr val="bg2">
                  <a:lumMod val="10000"/>
                </a:schemeClr>
              </a:solidFill>
            </a:endParaRPr>
          </a:p>
        </p:txBody>
      </p:sp>
      <p:sp>
        <p:nvSpPr>
          <p:cNvPr id="1079" name="Google Shape;1079;p70"/>
          <p:cNvSpPr txBox="1">
            <a:spLocks noGrp="1"/>
          </p:cNvSpPr>
          <p:nvPr>
            <p:ph type="subTitle" idx="1"/>
          </p:nvPr>
        </p:nvSpPr>
        <p:spPr>
          <a:xfrm>
            <a:off x="713225" y="1736225"/>
            <a:ext cx="5094600" cy="39700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IT" sz="1200" i="1" dirty="0">
                <a:solidFill>
                  <a:schemeClr val="bg2">
                    <a:lumMod val="10000"/>
                  </a:schemeClr>
                </a:solidFill>
              </a:rPr>
              <a:t>Repository:</a:t>
            </a: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38100" cap="flat" cmpd="sng">
            <a:solidFill>
              <a:schemeClr val="bg2">
                <a:lumMod val="10000"/>
              </a:schemeClr>
            </a:solidFill>
            <a:prstDash val="solid"/>
            <a:round/>
            <a:headEnd type="none" w="med" len="med"/>
            <a:tailEnd type="none" w="med" len="med"/>
          </a:ln>
        </p:spPr>
      </p:cxnSp>
      <p:sp>
        <p:nvSpPr>
          <p:cNvPr id="7" name="Google Shape;1079;p70">
            <a:extLst>
              <a:ext uri="{FF2B5EF4-FFF2-40B4-BE49-F238E27FC236}">
                <a16:creationId xmlns:a16="http://schemas.microsoft.com/office/drawing/2014/main" id="{F3A885C5-4C58-9622-A7E2-65A6DE0994F9}"/>
              </a:ext>
            </a:extLst>
          </p:cNvPr>
          <p:cNvSpPr txBox="1">
            <a:spLocks/>
          </p:cNvSpPr>
          <p:nvPr/>
        </p:nvSpPr>
        <p:spPr>
          <a:xfrm>
            <a:off x="713225" y="3279594"/>
            <a:ext cx="4502580" cy="7155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buClr>
                <a:srgbClr val="384655"/>
              </a:buClr>
            </a:pP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https://</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github.com</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mgcarofano</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/Shadow-Mapping</a:t>
            </a:r>
            <a:endParaRPr lang="it-IT" sz="1500" dirty="0">
              <a:solidFill>
                <a:schemeClr val="bg2">
                  <a:lumMod val="10000"/>
                </a:schemeClr>
              </a:solidFill>
            </a:endParaRPr>
          </a:p>
        </p:txBody>
      </p:sp>
      <p:pic>
        <p:nvPicPr>
          <p:cNvPr id="6" name="Immagine 5">
            <a:extLst>
              <a:ext uri="{FF2B5EF4-FFF2-40B4-BE49-F238E27FC236}">
                <a16:creationId xmlns:a16="http://schemas.microsoft.com/office/drawing/2014/main" id="{F54FB139-FA82-ED52-72F9-316A7C7BDD37}"/>
              </a:ext>
            </a:extLst>
          </p:cNvPr>
          <p:cNvPicPr>
            <a:picLocks noChangeAspect="1"/>
          </p:cNvPicPr>
          <p:nvPr/>
        </p:nvPicPr>
        <p:blipFill>
          <a:blip r:embed="rId4"/>
          <a:srcRect/>
          <a:stretch/>
        </p:blipFill>
        <p:spPr>
          <a:xfrm>
            <a:off x="751963" y="2133226"/>
            <a:ext cx="1145876" cy="11458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81"/>
                                        </p:tgtEl>
                                        <p:attrNameLst>
                                          <p:attrName>style.visibility</p:attrName>
                                        </p:attrNameLst>
                                      </p:cBhvr>
                                      <p:to>
                                        <p:strVal val="visible"/>
                                      </p:to>
                                    </p:set>
                                    <p:anim calcmode="lin" valueType="num">
                                      <p:cBhvr>
                                        <p:cTn id="7" dur="1000" fill="hold"/>
                                        <p:tgtEl>
                                          <p:spTgt spid="1081"/>
                                        </p:tgtEl>
                                        <p:attrNameLst>
                                          <p:attrName>ppt_w</p:attrName>
                                        </p:attrNameLst>
                                      </p:cBhvr>
                                      <p:tavLst>
                                        <p:tav tm="0">
                                          <p:val>
                                            <p:fltVal val="0"/>
                                          </p:val>
                                        </p:tav>
                                        <p:tav tm="100000">
                                          <p:val>
                                            <p:strVal val="#ppt_w"/>
                                          </p:val>
                                        </p:tav>
                                      </p:tavLst>
                                    </p:anim>
                                    <p:anim calcmode="lin" valueType="num">
                                      <p:cBhvr>
                                        <p:cTn id="8" dur="1000" fill="hold"/>
                                        <p:tgtEl>
                                          <p:spTgt spid="1081"/>
                                        </p:tgtEl>
                                        <p:attrNameLst>
                                          <p:attrName>ppt_h</p:attrName>
                                        </p:attrNameLst>
                                      </p:cBhvr>
                                      <p:tavLst>
                                        <p:tav tm="0">
                                          <p:val>
                                            <p:fltVal val="0"/>
                                          </p:val>
                                        </p:tav>
                                        <p:tav tm="100000">
                                          <p:val>
                                            <p:strVal val="#ppt_h"/>
                                          </p:val>
                                        </p:tav>
                                      </p:tavLst>
                                    </p:anim>
                                    <p:anim calcmode="lin" valueType="num">
                                      <p:cBhvr>
                                        <p:cTn id="9" dur="1000" fill="hold"/>
                                        <p:tgtEl>
                                          <p:spTgt spid="1081"/>
                                        </p:tgtEl>
                                        <p:attrNameLst>
                                          <p:attrName>style.rotation</p:attrName>
                                        </p:attrNameLst>
                                      </p:cBhvr>
                                      <p:tavLst>
                                        <p:tav tm="0">
                                          <p:val>
                                            <p:fltVal val="90"/>
                                          </p:val>
                                        </p:tav>
                                        <p:tav tm="100000">
                                          <p:val>
                                            <p:fltVal val="0"/>
                                          </p:val>
                                        </p:tav>
                                      </p:tavLst>
                                    </p:anim>
                                    <p:animEffect transition="in" filter="fade">
                                      <p:cBhvr>
                                        <p:cTn id="10" dur="1000"/>
                                        <p:tgtEl>
                                          <p:spTgt spid="108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82"/>
                                        </p:tgtEl>
                                        <p:attrNameLst>
                                          <p:attrName>style.visibility</p:attrName>
                                        </p:attrNameLst>
                                      </p:cBhvr>
                                      <p:to>
                                        <p:strVal val="visible"/>
                                      </p:to>
                                    </p:set>
                                    <p:anim calcmode="lin" valueType="num">
                                      <p:cBhvr>
                                        <p:cTn id="13" dur="1000" fill="hold"/>
                                        <p:tgtEl>
                                          <p:spTgt spid="1082"/>
                                        </p:tgtEl>
                                        <p:attrNameLst>
                                          <p:attrName>ppt_w</p:attrName>
                                        </p:attrNameLst>
                                      </p:cBhvr>
                                      <p:tavLst>
                                        <p:tav tm="0">
                                          <p:val>
                                            <p:fltVal val="0"/>
                                          </p:val>
                                        </p:tav>
                                        <p:tav tm="100000">
                                          <p:val>
                                            <p:strVal val="#ppt_w"/>
                                          </p:val>
                                        </p:tav>
                                      </p:tavLst>
                                    </p:anim>
                                    <p:anim calcmode="lin" valueType="num">
                                      <p:cBhvr>
                                        <p:cTn id="14" dur="1000" fill="hold"/>
                                        <p:tgtEl>
                                          <p:spTgt spid="1082"/>
                                        </p:tgtEl>
                                        <p:attrNameLst>
                                          <p:attrName>ppt_h</p:attrName>
                                        </p:attrNameLst>
                                      </p:cBhvr>
                                      <p:tavLst>
                                        <p:tav tm="0">
                                          <p:val>
                                            <p:fltVal val="0"/>
                                          </p:val>
                                        </p:tav>
                                        <p:tav tm="100000">
                                          <p:val>
                                            <p:strVal val="#ppt_h"/>
                                          </p:val>
                                        </p:tav>
                                      </p:tavLst>
                                    </p:anim>
                                    <p:anim calcmode="lin" valueType="num">
                                      <p:cBhvr>
                                        <p:cTn id="15" dur="1000" fill="hold"/>
                                        <p:tgtEl>
                                          <p:spTgt spid="1082"/>
                                        </p:tgtEl>
                                        <p:attrNameLst>
                                          <p:attrName>style.rotation</p:attrName>
                                        </p:attrNameLst>
                                      </p:cBhvr>
                                      <p:tavLst>
                                        <p:tav tm="0">
                                          <p:val>
                                            <p:fltVal val="90"/>
                                          </p:val>
                                        </p:tav>
                                        <p:tav tm="100000">
                                          <p:val>
                                            <p:fltVal val="0"/>
                                          </p:val>
                                        </p:tav>
                                      </p:tavLst>
                                    </p:anim>
                                    <p:animEffect transition="in" filter="fade">
                                      <p:cBhvr>
                                        <p:cTn id="16" dur="1000"/>
                                        <p:tgtEl>
                                          <p:spTgt spid="108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83"/>
                                        </p:tgtEl>
                                        <p:attrNameLst>
                                          <p:attrName>style.visibility</p:attrName>
                                        </p:attrNameLst>
                                      </p:cBhvr>
                                      <p:to>
                                        <p:strVal val="visible"/>
                                      </p:to>
                                    </p:set>
                                    <p:anim calcmode="lin" valueType="num">
                                      <p:cBhvr>
                                        <p:cTn id="19" dur="1000" fill="hold"/>
                                        <p:tgtEl>
                                          <p:spTgt spid="1083"/>
                                        </p:tgtEl>
                                        <p:attrNameLst>
                                          <p:attrName>ppt_w</p:attrName>
                                        </p:attrNameLst>
                                      </p:cBhvr>
                                      <p:tavLst>
                                        <p:tav tm="0">
                                          <p:val>
                                            <p:fltVal val="0"/>
                                          </p:val>
                                        </p:tav>
                                        <p:tav tm="100000">
                                          <p:val>
                                            <p:strVal val="#ppt_w"/>
                                          </p:val>
                                        </p:tav>
                                      </p:tavLst>
                                    </p:anim>
                                    <p:anim calcmode="lin" valueType="num">
                                      <p:cBhvr>
                                        <p:cTn id="20" dur="1000" fill="hold"/>
                                        <p:tgtEl>
                                          <p:spTgt spid="1083"/>
                                        </p:tgtEl>
                                        <p:attrNameLst>
                                          <p:attrName>ppt_h</p:attrName>
                                        </p:attrNameLst>
                                      </p:cBhvr>
                                      <p:tavLst>
                                        <p:tav tm="0">
                                          <p:val>
                                            <p:fltVal val="0"/>
                                          </p:val>
                                        </p:tav>
                                        <p:tav tm="100000">
                                          <p:val>
                                            <p:strVal val="#ppt_h"/>
                                          </p:val>
                                        </p:tav>
                                      </p:tavLst>
                                    </p:anim>
                                    <p:anim calcmode="lin" valueType="num">
                                      <p:cBhvr>
                                        <p:cTn id="21" dur="1000" fill="hold"/>
                                        <p:tgtEl>
                                          <p:spTgt spid="1083"/>
                                        </p:tgtEl>
                                        <p:attrNameLst>
                                          <p:attrName>style.rotation</p:attrName>
                                        </p:attrNameLst>
                                      </p:cBhvr>
                                      <p:tavLst>
                                        <p:tav tm="0">
                                          <p:val>
                                            <p:fltVal val="90"/>
                                          </p:val>
                                        </p:tav>
                                        <p:tav tm="100000">
                                          <p:val>
                                            <p:fltVal val="0"/>
                                          </p:val>
                                        </p:tav>
                                      </p:tavLst>
                                    </p:anim>
                                    <p:animEffect transition="in" filter="fade">
                                      <p:cBhvr>
                                        <p:cTn id="22" dur="1000"/>
                                        <p:tgtEl>
                                          <p:spTgt spid="108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84"/>
                                        </p:tgtEl>
                                        <p:attrNameLst>
                                          <p:attrName>style.visibility</p:attrName>
                                        </p:attrNameLst>
                                      </p:cBhvr>
                                      <p:to>
                                        <p:strVal val="visible"/>
                                      </p:to>
                                    </p:set>
                                    <p:anim calcmode="lin" valueType="num">
                                      <p:cBhvr>
                                        <p:cTn id="25" dur="1000" fill="hold"/>
                                        <p:tgtEl>
                                          <p:spTgt spid="1084"/>
                                        </p:tgtEl>
                                        <p:attrNameLst>
                                          <p:attrName>ppt_w</p:attrName>
                                        </p:attrNameLst>
                                      </p:cBhvr>
                                      <p:tavLst>
                                        <p:tav tm="0">
                                          <p:val>
                                            <p:fltVal val="0"/>
                                          </p:val>
                                        </p:tav>
                                        <p:tav tm="100000">
                                          <p:val>
                                            <p:strVal val="#ppt_w"/>
                                          </p:val>
                                        </p:tav>
                                      </p:tavLst>
                                    </p:anim>
                                    <p:anim calcmode="lin" valueType="num">
                                      <p:cBhvr>
                                        <p:cTn id="26" dur="1000" fill="hold"/>
                                        <p:tgtEl>
                                          <p:spTgt spid="1084"/>
                                        </p:tgtEl>
                                        <p:attrNameLst>
                                          <p:attrName>ppt_h</p:attrName>
                                        </p:attrNameLst>
                                      </p:cBhvr>
                                      <p:tavLst>
                                        <p:tav tm="0">
                                          <p:val>
                                            <p:fltVal val="0"/>
                                          </p:val>
                                        </p:tav>
                                        <p:tav tm="100000">
                                          <p:val>
                                            <p:strVal val="#ppt_h"/>
                                          </p:val>
                                        </p:tav>
                                      </p:tavLst>
                                    </p:anim>
                                    <p:anim calcmode="lin" valueType="num">
                                      <p:cBhvr>
                                        <p:cTn id="27" dur="1000" fill="hold"/>
                                        <p:tgtEl>
                                          <p:spTgt spid="1084"/>
                                        </p:tgtEl>
                                        <p:attrNameLst>
                                          <p:attrName>style.rotation</p:attrName>
                                        </p:attrNameLst>
                                      </p:cBhvr>
                                      <p:tavLst>
                                        <p:tav tm="0">
                                          <p:val>
                                            <p:fltVal val="90"/>
                                          </p:val>
                                        </p:tav>
                                        <p:tav tm="100000">
                                          <p:val>
                                            <p:fltVal val="0"/>
                                          </p:val>
                                        </p:tav>
                                      </p:tavLst>
                                    </p:anim>
                                    <p:animEffect transition="in" filter="fade">
                                      <p:cBhvr>
                                        <p:cTn id="28" dur="1000"/>
                                        <p:tgtEl>
                                          <p:spTgt spid="108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85"/>
                                        </p:tgtEl>
                                        <p:attrNameLst>
                                          <p:attrName>style.visibility</p:attrName>
                                        </p:attrNameLst>
                                      </p:cBhvr>
                                      <p:to>
                                        <p:strVal val="visible"/>
                                      </p:to>
                                    </p:set>
                                    <p:anim calcmode="lin" valueType="num">
                                      <p:cBhvr>
                                        <p:cTn id="31" dur="1000" fill="hold"/>
                                        <p:tgtEl>
                                          <p:spTgt spid="1085"/>
                                        </p:tgtEl>
                                        <p:attrNameLst>
                                          <p:attrName>ppt_w</p:attrName>
                                        </p:attrNameLst>
                                      </p:cBhvr>
                                      <p:tavLst>
                                        <p:tav tm="0">
                                          <p:val>
                                            <p:fltVal val="0"/>
                                          </p:val>
                                        </p:tav>
                                        <p:tav tm="100000">
                                          <p:val>
                                            <p:strVal val="#ppt_w"/>
                                          </p:val>
                                        </p:tav>
                                      </p:tavLst>
                                    </p:anim>
                                    <p:anim calcmode="lin" valueType="num">
                                      <p:cBhvr>
                                        <p:cTn id="32" dur="1000" fill="hold"/>
                                        <p:tgtEl>
                                          <p:spTgt spid="1085"/>
                                        </p:tgtEl>
                                        <p:attrNameLst>
                                          <p:attrName>ppt_h</p:attrName>
                                        </p:attrNameLst>
                                      </p:cBhvr>
                                      <p:tavLst>
                                        <p:tav tm="0">
                                          <p:val>
                                            <p:fltVal val="0"/>
                                          </p:val>
                                        </p:tav>
                                        <p:tav tm="100000">
                                          <p:val>
                                            <p:strVal val="#ppt_h"/>
                                          </p:val>
                                        </p:tav>
                                      </p:tavLst>
                                    </p:anim>
                                    <p:anim calcmode="lin" valueType="num">
                                      <p:cBhvr>
                                        <p:cTn id="33" dur="1000" fill="hold"/>
                                        <p:tgtEl>
                                          <p:spTgt spid="1085"/>
                                        </p:tgtEl>
                                        <p:attrNameLst>
                                          <p:attrName>style.rotation</p:attrName>
                                        </p:attrNameLst>
                                      </p:cBhvr>
                                      <p:tavLst>
                                        <p:tav tm="0">
                                          <p:val>
                                            <p:fltVal val="90"/>
                                          </p:val>
                                        </p:tav>
                                        <p:tav tm="100000">
                                          <p:val>
                                            <p:fltVal val="0"/>
                                          </p:val>
                                        </p:tav>
                                      </p:tavLst>
                                    </p:anim>
                                    <p:animEffect transition="in" filter="fade">
                                      <p:cBhvr>
                                        <p:cTn id="34" dur="1000"/>
                                        <p:tgtEl>
                                          <p:spTgt spid="108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86"/>
                                        </p:tgtEl>
                                        <p:attrNameLst>
                                          <p:attrName>style.visibility</p:attrName>
                                        </p:attrNameLst>
                                      </p:cBhvr>
                                      <p:to>
                                        <p:strVal val="visible"/>
                                      </p:to>
                                    </p:set>
                                    <p:anim calcmode="lin" valueType="num">
                                      <p:cBhvr>
                                        <p:cTn id="37" dur="1000" fill="hold"/>
                                        <p:tgtEl>
                                          <p:spTgt spid="1086"/>
                                        </p:tgtEl>
                                        <p:attrNameLst>
                                          <p:attrName>ppt_w</p:attrName>
                                        </p:attrNameLst>
                                      </p:cBhvr>
                                      <p:tavLst>
                                        <p:tav tm="0">
                                          <p:val>
                                            <p:fltVal val="0"/>
                                          </p:val>
                                        </p:tav>
                                        <p:tav tm="100000">
                                          <p:val>
                                            <p:strVal val="#ppt_w"/>
                                          </p:val>
                                        </p:tav>
                                      </p:tavLst>
                                    </p:anim>
                                    <p:anim calcmode="lin" valueType="num">
                                      <p:cBhvr>
                                        <p:cTn id="38" dur="1000" fill="hold"/>
                                        <p:tgtEl>
                                          <p:spTgt spid="1086"/>
                                        </p:tgtEl>
                                        <p:attrNameLst>
                                          <p:attrName>ppt_h</p:attrName>
                                        </p:attrNameLst>
                                      </p:cBhvr>
                                      <p:tavLst>
                                        <p:tav tm="0">
                                          <p:val>
                                            <p:fltVal val="0"/>
                                          </p:val>
                                        </p:tav>
                                        <p:tav tm="100000">
                                          <p:val>
                                            <p:strVal val="#ppt_h"/>
                                          </p:val>
                                        </p:tav>
                                      </p:tavLst>
                                    </p:anim>
                                    <p:anim calcmode="lin" valueType="num">
                                      <p:cBhvr>
                                        <p:cTn id="39" dur="1000" fill="hold"/>
                                        <p:tgtEl>
                                          <p:spTgt spid="1086"/>
                                        </p:tgtEl>
                                        <p:attrNameLst>
                                          <p:attrName>style.rotation</p:attrName>
                                        </p:attrNameLst>
                                      </p:cBhvr>
                                      <p:tavLst>
                                        <p:tav tm="0">
                                          <p:val>
                                            <p:fltVal val="90"/>
                                          </p:val>
                                        </p:tav>
                                        <p:tav tm="100000">
                                          <p:val>
                                            <p:fltVal val="0"/>
                                          </p:val>
                                        </p:tav>
                                      </p:tavLst>
                                    </p:anim>
                                    <p:animEffect transition="in" filter="fade">
                                      <p:cBhvr>
                                        <p:cTn id="40" dur="1000"/>
                                        <p:tgtEl>
                                          <p:spTgt spid="108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87"/>
                                        </p:tgtEl>
                                        <p:attrNameLst>
                                          <p:attrName>style.visibility</p:attrName>
                                        </p:attrNameLst>
                                      </p:cBhvr>
                                      <p:to>
                                        <p:strVal val="visible"/>
                                      </p:to>
                                    </p:set>
                                    <p:anim calcmode="lin" valueType="num">
                                      <p:cBhvr>
                                        <p:cTn id="43" dur="1000" fill="hold"/>
                                        <p:tgtEl>
                                          <p:spTgt spid="1087"/>
                                        </p:tgtEl>
                                        <p:attrNameLst>
                                          <p:attrName>ppt_w</p:attrName>
                                        </p:attrNameLst>
                                      </p:cBhvr>
                                      <p:tavLst>
                                        <p:tav tm="0">
                                          <p:val>
                                            <p:fltVal val="0"/>
                                          </p:val>
                                        </p:tav>
                                        <p:tav tm="100000">
                                          <p:val>
                                            <p:strVal val="#ppt_w"/>
                                          </p:val>
                                        </p:tav>
                                      </p:tavLst>
                                    </p:anim>
                                    <p:anim calcmode="lin" valueType="num">
                                      <p:cBhvr>
                                        <p:cTn id="44" dur="1000" fill="hold"/>
                                        <p:tgtEl>
                                          <p:spTgt spid="1087"/>
                                        </p:tgtEl>
                                        <p:attrNameLst>
                                          <p:attrName>ppt_h</p:attrName>
                                        </p:attrNameLst>
                                      </p:cBhvr>
                                      <p:tavLst>
                                        <p:tav tm="0">
                                          <p:val>
                                            <p:fltVal val="0"/>
                                          </p:val>
                                        </p:tav>
                                        <p:tav tm="100000">
                                          <p:val>
                                            <p:strVal val="#ppt_h"/>
                                          </p:val>
                                        </p:tav>
                                      </p:tavLst>
                                    </p:anim>
                                    <p:anim calcmode="lin" valueType="num">
                                      <p:cBhvr>
                                        <p:cTn id="45" dur="1000" fill="hold"/>
                                        <p:tgtEl>
                                          <p:spTgt spid="1087"/>
                                        </p:tgtEl>
                                        <p:attrNameLst>
                                          <p:attrName>style.rotation</p:attrName>
                                        </p:attrNameLst>
                                      </p:cBhvr>
                                      <p:tavLst>
                                        <p:tav tm="0">
                                          <p:val>
                                            <p:fltVal val="90"/>
                                          </p:val>
                                        </p:tav>
                                        <p:tav tm="100000">
                                          <p:val>
                                            <p:fltVal val="0"/>
                                          </p:val>
                                        </p:tav>
                                      </p:tavLst>
                                    </p:anim>
                                    <p:animEffect transition="in" filter="fade">
                                      <p:cBhvr>
                                        <p:cTn id="46" dur="1000"/>
                                        <p:tgtEl>
                                          <p:spTgt spid="108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088"/>
                                        </p:tgtEl>
                                        <p:attrNameLst>
                                          <p:attrName>style.visibility</p:attrName>
                                        </p:attrNameLst>
                                      </p:cBhvr>
                                      <p:to>
                                        <p:strVal val="visible"/>
                                      </p:to>
                                    </p:set>
                                    <p:anim calcmode="lin" valueType="num">
                                      <p:cBhvr>
                                        <p:cTn id="49" dur="1000" fill="hold"/>
                                        <p:tgtEl>
                                          <p:spTgt spid="1088"/>
                                        </p:tgtEl>
                                        <p:attrNameLst>
                                          <p:attrName>ppt_w</p:attrName>
                                        </p:attrNameLst>
                                      </p:cBhvr>
                                      <p:tavLst>
                                        <p:tav tm="0">
                                          <p:val>
                                            <p:fltVal val="0"/>
                                          </p:val>
                                        </p:tav>
                                        <p:tav tm="100000">
                                          <p:val>
                                            <p:strVal val="#ppt_w"/>
                                          </p:val>
                                        </p:tav>
                                      </p:tavLst>
                                    </p:anim>
                                    <p:anim calcmode="lin" valueType="num">
                                      <p:cBhvr>
                                        <p:cTn id="50" dur="1000" fill="hold"/>
                                        <p:tgtEl>
                                          <p:spTgt spid="1088"/>
                                        </p:tgtEl>
                                        <p:attrNameLst>
                                          <p:attrName>ppt_h</p:attrName>
                                        </p:attrNameLst>
                                      </p:cBhvr>
                                      <p:tavLst>
                                        <p:tav tm="0">
                                          <p:val>
                                            <p:fltVal val="0"/>
                                          </p:val>
                                        </p:tav>
                                        <p:tav tm="100000">
                                          <p:val>
                                            <p:strVal val="#ppt_h"/>
                                          </p:val>
                                        </p:tav>
                                      </p:tavLst>
                                    </p:anim>
                                    <p:anim calcmode="lin" valueType="num">
                                      <p:cBhvr>
                                        <p:cTn id="51" dur="1000" fill="hold"/>
                                        <p:tgtEl>
                                          <p:spTgt spid="1088"/>
                                        </p:tgtEl>
                                        <p:attrNameLst>
                                          <p:attrName>style.rotation</p:attrName>
                                        </p:attrNameLst>
                                      </p:cBhvr>
                                      <p:tavLst>
                                        <p:tav tm="0">
                                          <p:val>
                                            <p:fltVal val="90"/>
                                          </p:val>
                                        </p:tav>
                                        <p:tav tm="100000">
                                          <p:val>
                                            <p:fltVal val="0"/>
                                          </p:val>
                                        </p:tav>
                                      </p:tavLst>
                                    </p:anim>
                                    <p:animEffect transition="in" filter="fade">
                                      <p:cBhvr>
                                        <p:cTn id="52" dur="1000"/>
                                        <p:tgtEl>
                                          <p:spTgt spid="108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89"/>
                                        </p:tgtEl>
                                        <p:attrNameLst>
                                          <p:attrName>style.visibility</p:attrName>
                                        </p:attrNameLst>
                                      </p:cBhvr>
                                      <p:to>
                                        <p:strVal val="visible"/>
                                      </p:to>
                                    </p:set>
                                    <p:anim calcmode="lin" valueType="num">
                                      <p:cBhvr>
                                        <p:cTn id="55" dur="1000" fill="hold"/>
                                        <p:tgtEl>
                                          <p:spTgt spid="1089"/>
                                        </p:tgtEl>
                                        <p:attrNameLst>
                                          <p:attrName>ppt_w</p:attrName>
                                        </p:attrNameLst>
                                      </p:cBhvr>
                                      <p:tavLst>
                                        <p:tav tm="0">
                                          <p:val>
                                            <p:fltVal val="0"/>
                                          </p:val>
                                        </p:tav>
                                        <p:tav tm="100000">
                                          <p:val>
                                            <p:strVal val="#ppt_w"/>
                                          </p:val>
                                        </p:tav>
                                      </p:tavLst>
                                    </p:anim>
                                    <p:anim calcmode="lin" valueType="num">
                                      <p:cBhvr>
                                        <p:cTn id="56" dur="1000" fill="hold"/>
                                        <p:tgtEl>
                                          <p:spTgt spid="1089"/>
                                        </p:tgtEl>
                                        <p:attrNameLst>
                                          <p:attrName>ppt_h</p:attrName>
                                        </p:attrNameLst>
                                      </p:cBhvr>
                                      <p:tavLst>
                                        <p:tav tm="0">
                                          <p:val>
                                            <p:fltVal val="0"/>
                                          </p:val>
                                        </p:tav>
                                        <p:tav tm="100000">
                                          <p:val>
                                            <p:strVal val="#ppt_h"/>
                                          </p:val>
                                        </p:tav>
                                      </p:tavLst>
                                    </p:anim>
                                    <p:anim calcmode="lin" valueType="num">
                                      <p:cBhvr>
                                        <p:cTn id="57" dur="1000" fill="hold"/>
                                        <p:tgtEl>
                                          <p:spTgt spid="1089"/>
                                        </p:tgtEl>
                                        <p:attrNameLst>
                                          <p:attrName>style.rotation</p:attrName>
                                        </p:attrNameLst>
                                      </p:cBhvr>
                                      <p:tavLst>
                                        <p:tav tm="0">
                                          <p:val>
                                            <p:fltVal val="90"/>
                                          </p:val>
                                        </p:tav>
                                        <p:tav tm="100000">
                                          <p:val>
                                            <p:fltVal val="0"/>
                                          </p:val>
                                        </p:tav>
                                      </p:tavLst>
                                    </p:anim>
                                    <p:animEffect transition="in" filter="fade">
                                      <p:cBhvr>
                                        <p:cTn id="58" dur="1000"/>
                                        <p:tgtEl>
                                          <p:spTgt spid="108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090"/>
                                        </p:tgtEl>
                                        <p:attrNameLst>
                                          <p:attrName>style.visibility</p:attrName>
                                        </p:attrNameLst>
                                      </p:cBhvr>
                                      <p:to>
                                        <p:strVal val="visible"/>
                                      </p:to>
                                    </p:set>
                                    <p:anim calcmode="lin" valueType="num">
                                      <p:cBhvr>
                                        <p:cTn id="61" dur="1000" fill="hold"/>
                                        <p:tgtEl>
                                          <p:spTgt spid="1090"/>
                                        </p:tgtEl>
                                        <p:attrNameLst>
                                          <p:attrName>ppt_w</p:attrName>
                                        </p:attrNameLst>
                                      </p:cBhvr>
                                      <p:tavLst>
                                        <p:tav tm="0">
                                          <p:val>
                                            <p:fltVal val="0"/>
                                          </p:val>
                                        </p:tav>
                                        <p:tav tm="100000">
                                          <p:val>
                                            <p:strVal val="#ppt_w"/>
                                          </p:val>
                                        </p:tav>
                                      </p:tavLst>
                                    </p:anim>
                                    <p:anim calcmode="lin" valueType="num">
                                      <p:cBhvr>
                                        <p:cTn id="62" dur="1000" fill="hold"/>
                                        <p:tgtEl>
                                          <p:spTgt spid="1090"/>
                                        </p:tgtEl>
                                        <p:attrNameLst>
                                          <p:attrName>ppt_h</p:attrName>
                                        </p:attrNameLst>
                                      </p:cBhvr>
                                      <p:tavLst>
                                        <p:tav tm="0">
                                          <p:val>
                                            <p:fltVal val="0"/>
                                          </p:val>
                                        </p:tav>
                                        <p:tav tm="100000">
                                          <p:val>
                                            <p:strVal val="#ppt_h"/>
                                          </p:val>
                                        </p:tav>
                                      </p:tavLst>
                                    </p:anim>
                                    <p:anim calcmode="lin" valueType="num">
                                      <p:cBhvr>
                                        <p:cTn id="63" dur="1000" fill="hold"/>
                                        <p:tgtEl>
                                          <p:spTgt spid="1090"/>
                                        </p:tgtEl>
                                        <p:attrNameLst>
                                          <p:attrName>style.rotation</p:attrName>
                                        </p:attrNameLst>
                                      </p:cBhvr>
                                      <p:tavLst>
                                        <p:tav tm="0">
                                          <p:val>
                                            <p:fltVal val="90"/>
                                          </p:val>
                                        </p:tav>
                                        <p:tav tm="100000">
                                          <p:val>
                                            <p:fltVal val="0"/>
                                          </p:val>
                                        </p:tav>
                                      </p:tavLst>
                                    </p:anim>
                                    <p:animEffect transition="in" filter="fade">
                                      <p:cBhvr>
                                        <p:cTn id="64" dur="1000"/>
                                        <p:tgtEl>
                                          <p:spTgt spid="1090"/>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091"/>
                                        </p:tgtEl>
                                        <p:attrNameLst>
                                          <p:attrName>style.visibility</p:attrName>
                                        </p:attrNameLst>
                                      </p:cBhvr>
                                      <p:to>
                                        <p:strVal val="visible"/>
                                      </p:to>
                                    </p:set>
                                    <p:anim calcmode="lin" valueType="num">
                                      <p:cBhvr>
                                        <p:cTn id="67" dur="1000" fill="hold"/>
                                        <p:tgtEl>
                                          <p:spTgt spid="1091"/>
                                        </p:tgtEl>
                                        <p:attrNameLst>
                                          <p:attrName>ppt_w</p:attrName>
                                        </p:attrNameLst>
                                      </p:cBhvr>
                                      <p:tavLst>
                                        <p:tav tm="0">
                                          <p:val>
                                            <p:fltVal val="0"/>
                                          </p:val>
                                        </p:tav>
                                        <p:tav tm="100000">
                                          <p:val>
                                            <p:strVal val="#ppt_w"/>
                                          </p:val>
                                        </p:tav>
                                      </p:tavLst>
                                    </p:anim>
                                    <p:anim calcmode="lin" valueType="num">
                                      <p:cBhvr>
                                        <p:cTn id="68" dur="1000" fill="hold"/>
                                        <p:tgtEl>
                                          <p:spTgt spid="1091"/>
                                        </p:tgtEl>
                                        <p:attrNameLst>
                                          <p:attrName>ppt_h</p:attrName>
                                        </p:attrNameLst>
                                      </p:cBhvr>
                                      <p:tavLst>
                                        <p:tav tm="0">
                                          <p:val>
                                            <p:fltVal val="0"/>
                                          </p:val>
                                        </p:tav>
                                        <p:tav tm="100000">
                                          <p:val>
                                            <p:strVal val="#ppt_h"/>
                                          </p:val>
                                        </p:tav>
                                      </p:tavLst>
                                    </p:anim>
                                    <p:anim calcmode="lin" valueType="num">
                                      <p:cBhvr>
                                        <p:cTn id="69" dur="1000" fill="hold"/>
                                        <p:tgtEl>
                                          <p:spTgt spid="1091"/>
                                        </p:tgtEl>
                                        <p:attrNameLst>
                                          <p:attrName>style.rotation</p:attrName>
                                        </p:attrNameLst>
                                      </p:cBhvr>
                                      <p:tavLst>
                                        <p:tav tm="0">
                                          <p:val>
                                            <p:fltVal val="90"/>
                                          </p:val>
                                        </p:tav>
                                        <p:tav tm="100000">
                                          <p:val>
                                            <p:fltVal val="0"/>
                                          </p:val>
                                        </p:tav>
                                      </p:tavLst>
                                    </p:anim>
                                    <p:animEffect transition="in" filter="fade">
                                      <p:cBhvr>
                                        <p:cTn id="70" dur="1000"/>
                                        <p:tgtEl>
                                          <p:spTgt spid="109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92"/>
                                        </p:tgtEl>
                                        <p:attrNameLst>
                                          <p:attrName>style.visibility</p:attrName>
                                        </p:attrNameLst>
                                      </p:cBhvr>
                                      <p:to>
                                        <p:strVal val="visible"/>
                                      </p:to>
                                    </p:set>
                                    <p:anim calcmode="lin" valueType="num">
                                      <p:cBhvr>
                                        <p:cTn id="73" dur="1000" fill="hold"/>
                                        <p:tgtEl>
                                          <p:spTgt spid="1092"/>
                                        </p:tgtEl>
                                        <p:attrNameLst>
                                          <p:attrName>ppt_w</p:attrName>
                                        </p:attrNameLst>
                                      </p:cBhvr>
                                      <p:tavLst>
                                        <p:tav tm="0">
                                          <p:val>
                                            <p:fltVal val="0"/>
                                          </p:val>
                                        </p:tav>
                                        <p:tav tm="100000">
                                          <p:val>
                                            <p:strVal val="#ppt_w"/>
                                          </p:val>
                                        </p:tav>
                                      </p:tavLst>
                                    </p:anim>
                                    <p:anim calcmode="lin" valueType="num">
                                      <p:cBhvr>
                                        <p:cTn id="74" dur="1000" fill="hold"/>
                                        <p:tgtEl>
                                          <p:spTgt spid="1092"/>
                                        </p:tgtEl>
                                        <p:attrNameLst>
                                          <p:attrName>ppt_h</p:attrName>
                                        </p:attrNameLst>
                                      </p:cBhvr>
                                      <p:tavLst>
                                        <p:tav tm="0">
                                          <p:val>
                                            <p:fltVal val="0"/>
                                          </p:val>
                                        </p:tav>
                                        <p:tav tm="100000">
                                          <p:val>
                                            <p:strVal val="#ppt_h"/>
                                          </p:val>
                                        </p:tav>
                                      </p:tavLst>
                                    </p:anim>
                                    <p:anim calcmode="lin" valueType="num">
                                      <p:cBhvr>
                                        <p:cTn id="75" dur="1000" fill="hold"/>
                                        <p:tgtEl>
                                          <p:spTgt spid="1092"/>
                                        </p:tgtEl>
                                        <p:attrNameLst>
                                          <p:attrName>style.rotation</p:attrName>
                                        </p:attrNameLst>
                                      </p:cBhvr>
                                      <p:tavLst>
                                        <p:tav tm="0">
                                          <p:val>
                                            <p:fltVal val="90"/>
                                          </p:val>
                                        </p:tav>
                                        <p:tav tm="100000">
                                          <p:val>
                                            <p:fltVal val="0"/>
                                          </p:val>
                                        </p:tav>
                                      </p:tavLst>
                                    </p:anim>
                                    <p:animEffect transition="in" filter="fade">
                                      <p:cBhvr>
                                        <p:cTn id="76" dur="1000"/>
                                        <p:tgtEl>
                                          <p:spTgt spid="109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093"/>
                                        </p:tgtEl>
                                        <p:attrNameLst>
                                          <p:attrName>style.visibility</p:attrName>
                                        </p:attrNameLst>
                                      </p:cBhvr>
                                      <p:to>
                                        <p:strVal val="visible"/>
                                      </p:to>
                                    </p:set>
                                    <p:anim calcmode="lin" valueType="num">
                                      <p:cBhvr>
                                        <p:cTn id="79" dur="1000" fill="hold"/>
                                        <p:tgtEl>
                                          <p:spTgt spid="1093"/>
                                        </p:tgtEl>
                                        <p:attrNameLst>
                                          <p:attrName>ppt_w</p:attrName>
                                        </p:attrNameLst>
                                      </p:cBhvr>
                                      <p:tavLst>
                                        <p:tav tm="0">
                                          <p:val>
                                            <p:fltVal val="0"/>
                                          </p:val>
                                        </p:tav>
                                        <p:tav tm="100000">
                                          <p:val>
                                            <p:strVal val="#ppt_w"/>
                                          </p:val>
                                        </p:tav>
                                      </p:tavLst>
                                    </p:anim>
                                    <p:anim calcmode="lin" valueType="num">
                                      <p:cBhvr>
                                        <p:cTn id="80" dur="1000" fill="hold"/>
                                        <p:tgtEl>
                                          <p:spTgt spid="1093"/>
                                        </p:tgtEl>
                                        <p:attrNameLst>
                                          <p:attrName>ppt_h</p:attrName>
                                        </p:attrNameLst>
                                      </p:cBhvr>
                                      <p:tavLst>
                                        <p:tav tm="0">
                                          <p:val>
                                            <p:fltVal val="0"/>
                                          </p:val>
                                        </p:tav>
                                        <p:tav tm="100000">
                                          <p:val>
                                            <p:strVal val="#ppt_h"/>
                                          </p:val>
                                        </p:tav>
                                      </p:tavLst>
                                    </p:anim>
                                    <p:anim calcmode="lin" valueType="num">
                                      <p:cBhvr>
                                        <p:cTn id="81" dur="1000" fill="hold"/>
                                        <p:tgtEl>
                                          <p:spTgt spid="1093"/>
                                        </p:tgtEl>
                                        <p:attrNameLst>
                                          <p:attrName>style.rotation</p:attrName>
                                        </p:attrNameLst>
                                      </p:cBhvr>
                                      <p:tavLst>
                                        <p:tav tm="0">
                                          <p:val>
                                            <p:fltVal val="90"/>
                                          </p:val>
                                        </p:tav>
                                        <p:tav tm="100000">
                                          <p:val>
                                            <p:fltVal val="0"/>
                                          </p:val>
                                        </p:tav>
                                      </p:tavLst>
                                    </p:anim>
                                    <p:animEffect transition="in" filter="fade">
                                      <p:cBhvr>
                                        <p:cTn id="82" dur="1000"/>
                                        <p:tgtEl>
                                          <p:spTgt spid="1093"/>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094"/>
                                        </p:tgtEl>
                                        <p:attrNameLst>
                                          <p:attrName>style.visibility</p:attrName>
                                        </p:attrNameLst>
                                      </p:cBhvr>
                                      <p:to>
                                        <p:strVal val="visible"/>
                                      </p:to>
                                    </p:set>
                                    <p:anim calcmode="lin" valueType="num">
                                      <p:cBhvr>
                                        <p:cTn id="85" dur="1000" fill="hold"/>
                                        <p:tgtEl>
                                          <p:spTgt spid="1094"/>
                                        </p:tgtEl>
                                        <p:attrNameLst>
                                          <p:attrName>ppt_w</p:attrName>
                                        </p:attrNameLst>
                                      </p:cBhvr>
                                      <p:tavLst>
                                        <p:tav tm="0">
                                          <p:val>
                                            <p:fltVal val="0"/>
                                          </p:val>
                                        </p:tav>
                                        <p:tav tm="100000">
                                          <p:val>
                                            <p:strVal val="#ppt_w"/>
                                          </p:val>
                                        </p:tav>
                                      </p:tavLst>
                                    </p:anim>
                                    <p:anim calcmode="lin" valueType="num">
                                      <p:cBhvr>
                                        <p:cTn id="86" dur="1000" fill="hold"/>
                                        <p:tgtEl>
                                          <p:spTgt spid="1094"/>
                                        </p:tgtEl>
                                        <p:attrNameLst>
                                          <p:attrName>ppt_h</p:attrName>
                                        </p:attrNameLst>
                                      </p:cBhvr>
                                      <p:tavLst>
                                        <p:tav tm="0">
                                          <p:val>
                                            <p:fltVal val="0"/>
                                          </p:val>
                                        </p:tav>
                                        <p:tav tm="100000">
                                          <p:val>
                                            <p:strVal val="#ppt_h"/>
                                          </p:val>
                                        </p:tav>
                                      </p:tavLst>
                                    </p:anim>
                                    <p:anim calcmode="lin" valueType="num">
                                      <p:cBhvr>
                                        <p:cTn id="87" dur="1000" fill="hold"/>
                                        <p:tgtEl>
                                          <p:spTgt spid="1094"/>
                                        </p:tgtEl>
                                        <p:attrNameLst>
                                          <p:attrName>style.rotation</p:attrName>
                                        </p:attrNameLst>
                                      </p:cBhvr>
                                      <p:tavLst>
                                        <p:tav tm="0">
                                          <p:val>
                                            <p:fltVal val="90"/>
                                          </p:val>
                                        </p:tav>
                                        <p:tav tm="100000">
                                          <p:val>
                                            <p:fltVal val="0"/>
                                          </p:val>
                                        </p:tav>
                                      </p:tavLst>
                                    </p:anim>
                                    <p:animEffect transition="in" filter="fade">
                                      <p:cBhvr>
                                        <p:cTn id="88" dur="1000"/>
                                        <p:tgtEl>
                                          <p:spTgt spid="1094"/>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095"/>
                                        </p:tgtEl>
                                        <p:attrNameLst>
                                          <p:attrName>style.visibility</p:attrName>
                                        </p:attrNameLst>
                                      </p:cBhvr>
                                      <p:to>
                                        <p:strVal val="visible"/>
                                      </p:to>
                                    </p:set>
                                    <p:anim calcmode="lin" valueType="num">
                                      <p:cBhvr>
                                        <p:cTn id="91" dur="1000" fill="hold"/>
                                        <p:tgtEl>
                                          <p:spTgt spid="1095"/>
                                        </p:tgtEl>
                                        <p:attrNameLst>
                                          <p:attrName>ppt_w</p:attrName>
                                        </p:attrNameLst>
                                      </p:cBhvr>
                                      <p:tavLst>
                                        <p:tav tm="0">
                                          <p:val>
                                            <p:fltVal val="0"/>
                                          </p:val>
                                        </p:tav>
                                        <p:tav tm="100000">
                                          <p:val>
                                            <p:strVal val="#ppt_w"/>
                                          </p:val>
                                        </p:tav>
                                      </p:tavLst>
                                    </p:anim>
                                    <p:anim calcmode="lin" valueType="num">
                                      <p:cBhvr>
                                        <p:cTn id="92" dur="1000" fill="hold"/>
                                        <p:tgtEl>
                                          <p:spTgt spid="1095"/>
                                        </p:tgtEl>
                                        <p:attrNameLst>
                                          <p:attrName>ppt_h</p:attrName>
                                        </p:attrNameLst>
                                      </p:cBhvr>
                                      <p:tavLst>
                                        <p:tav tm="0">
                                          <p:val>
                                            <p:fltVal val="0"/>
                                          </p:val>
                                        </p:tav>
                                        <p:tav tm="100000">
                                          <p:val>
                                            <p:strVal val="#ppt_h"/>
                                          </p:val>
                                        </p:tav>
                                      </p:tavLst>
                                    </p:anim>
                                    <p:anim calcmode="lin" valueType="num">
                                      <p:cBhvr>
                                        <p:cTn id="93" dur="1000" fill="hold"/>
                                        <p:tgtEl>
                                          <p:spTgt spid="1095"/>
                                        </p:tgtEl>
                                        <p:attrNameLst>
                                          <p:attrName>style.rotation</p:attrName>
                                        </p:attrNameLst>
                                      </p:cBhvr>
                                      <p:tavLst>
                                        <p:tav tm="0">
                                          <p:val>
                                            <p:fltVal val="90"/>
                                          </p:val>
                                        </p:tav>
                                        <p:tav tm="100000">
                                          <p:val>
                                            <p:fltVal val="0"/>
                                          </p:val>
                                        </p:tav>
                                      </p:tavLst>
                                    </p:anim>
                                    <p:animEffect transition="in" filter="fade">
                                      <p:cBhvr>
                                        <p:cTn id="94" dur="1000"/>
                                        <p:tgtEl>
                                          <p:spTgt spid="1095"/>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1096"/>
                                        </p:tgtEl>
                                        <p:attrNameLst>
                                          <p:attrName>style.visibility</p:attrName>
                                        </p:attrNameLst>
                                      </p:cBhvr>
                                      <p:to>
                                        <p:strVal val="visible"/>
                                      </p:to>
                                    </p:set>
                                    <p:anim calcmode="lin" valueType="num">
                                      <p:cBhvr>
                                        <p:cTn id="97" dur="1000" fill="hold"/>
                                        <p:tgtEl>
                                          <p:spTgt spid="1096"/>
                                        </p:tgtEl>
                                        <p:attrNameLst>
                                          <p:attrName>ppt_w</p:attrName>
                                        </p:attrNameLst>
                                      </p:cBhvr>
                                      <p:tavLst>
                                        <p:tav tm="0">
                                          <p:val>
                                            <p:fltVal val="0"/>
                                          </p:val>
                                        </p:tav>
                                        <p:tav tm="100000">
                                          <p:val>
                                            <p:strVal val="#ppt_w"/>
                                          </p:val>
                                        </p:tav>
                                      </p:tavLst>
                                    </p:anim>
                                    <p:anim calcmode="lin" valueType="num">
                                      <p:cBhvr>
                                        <p:cTn id="98" dur="1000" fill="hold"/>
                                        <p:tgtEl>
                                          <p:spTgt spid="1096"/>
                                        </p:tgtEl>
                                        <p:attrNameLst>
                                          <p:attrName>ppt_h</p:attrName>
                                        </p:attrNameLst>
                                      </p:cBhvr>
                                      <p:tavLst>
                                        <p:tav tm="0">
                                          <p:val>
                                            <p:fltVal val="0"/>
                                          </p:val>
                                        </p:tav>
                                        <p:tav tm="100000">
                                          <p:val>
                                            <p:strVal val="#ppt_h"/>
                                          </p:val>
                                        </p:tav>
                                      </p:tavLst>
                                    </p:anim>
                                    <p:anim calcmode="lin" valueType="num">
                                      <p:cBhvr>
                                        <p:cTn id="99" dur="1000" fill="hold"/>
                                        <p:tgtEl>
                                          <p:spTgt spid="1096"/>
                                        </p:tgtEl>
                                        <p:attrNameLst>
                                          <p:attrName>style.rotation</p:attrName>
                                        </p:attrNameLst>
                                      </p:cBhvr>
                                      <p:tavLst>
                                        <p:tav tm="0">
                                          <p:val>
                                            <p:fltVal val="90"/>
                                          </p:val>
                                        </p:tav>
                                        <p:tav tm="100000">
                                          <p:val>
                                            <p:fltVal val="0"/>
                                          </p:val>
                                        </p:tav>
                                      </p:tavLst>
                                    </p:anim>
                                    <p:animEffect transition="in" filter="fade">
                                      <p:cBhvr>
                                        <p:cTn id="100" dur="1000"/>
                                        <p:tgtEl>
                                          <p:spTgt spid="1096"/>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1097"/>
                                        </p:tgtEl>
                                        <p:attrNameLst>
                                          <p:attrName>style.visibility</p:attrName>
                                        </p:attrNameLst>
                                      </p:cBhvr>
                                      <p:to>
                                        <p:strVal val="visible"/>
                                      </p:to>
                                    </p:set>
                                    <p:anim calcmode="lin" valueType="num">
                                      <p:cBhvr>
                                        <p:cTn id="103" dur="1000" fill="hold"/>
                                        <p:tgtEl>
                                          <p:spTgt spid="1097"/>
                                        </p:tgtEl>
                                        <p:attrNameLst>
                                          <p:attrName>ppt_w</p:attrName>
                                        </p:attrNameLst>
                                      </p:cBhvr>
                                      <p:tavLst>
                                        <p:tav tm="0">
                                          <p:val>
                                            <p:fltVal val="0"/>
                                          </p:val>
                                        </p:tav>
                                        <p:tav tm="100000">
                                          <p:val>
                                            <p:strVal val="#ppt_w"/>
                                          </p:val>
                                        </p:tav>
                                      </p:tavLst>
                                    </p:anim>
                                    <p:anim calcmode="lin" valueType="num">
                                      <p:cBhvr>
                                        <p:cTn id="104" dur="1000" fill="hold"/>
                                        <p:tgtEl>
                                          <p:spTgt spid="1097"/>
                                        </p:tgtEl>
                                        <p:attrNameLst>
                                          <p:attrName>ppt_h</p:attrName>
                                        </p:attrNameLst>
                                      </p:cBhvr>
                                      <p:tavLst>
                                        <p:tav tm="0">
                                          <p:val>
                                            <p:fltVal val="0"/>
                                          </p:val>
                                        </p:tav>
                                        <p:tav tm="100000">
                                          <p:val>
                                            <p:strVal val="#ppt_h"/>
                                          </p:val>
                                        </p:tav>
                                      </p:tavLst>
                                    </p:anim>
                                    <p:anim calcmode="lin" valueType="num">
                                      <p:cBhvr>
                                        <p:cTn id="105" dur="1000" fill="hold"/>
                                        <p:tgtEl>
                                          <p:spTgt spid="1097"/>
                                        </p:tgtEl>
                                        <p:attrNameLst>
                                          <p:attrName>style.rotation</p:attrName>
                                        </p:attrNameLst>
                                      </p:cBhvr>
                                      <p:tavLst>
                                        <p:tav tm="0">
                                          <p:val>
                                            <p:fltVal val="90"/>
                                          </p:val>
                                        </p:tav>
                                        <p:tav tm="100000">
                                          <p:val>
                                            <p:fltVal val="0"/>
                                          </p:val>
                                        </p:tav>
                                      </p:tavLst>
                                    </p:anim>
                                    <p:animEffect transition="in" filter="fade">
                                      <p:cBhvr>
                                        <p:cTn id="106" dur="1000"/>
                                        <p:tgtEl>
                                          <p:spTgt spid="1097"/>
                                        </p:tgtEl>
                                      </p:cBhvr>
                                    </p:animEffect>
                                  </p:childTnLst>
                                </p:cTn>
                              </p:par>
                              <p:par>
                                <p:cTn id="107" presetID="12" presetClass="entr" presetSubtype="8" fill="hold" nodeType="withEffect">
                                  <p:stCondLst>
                                    <p:cond delay="0"/>
                                  </p:stCondLst>
                                  <p:childTnLst>
                                    <p:set>
                                      <p:cBhvr>
                                        <p:cTn id="108" dur="1" fill="hold">
                                          <p:stCondLst>
                                            <p:cond delay="0"/>
                                          </p:stCondLst>
                                        </p:cTn>
                                        <p:tgtEl>
                                          <p:spTgt spid="1098"/>
                                        </p:tgtEl>
                                        <p:attrNameLst>
                                          <p:attrName>style.visibility</p:attrName>
                                        </p:attrNameLst>
                                      </p:cBhvr>
                                      <p:to>
                                        <p:strVal val="visible"/>
                                      </p:to>
                                    </p:set>
                                    <p:anim calcmode="lin" valueType="num">
                                      <p:cBhvr additive="base">
                                        <p:cTn id="109" dur="500"/>
                                        <p:tgtEl>
                                          <p:spTgt spid="1098"/>
                                        </p:tgtEl>
                                        <p:attrNameLst>
                                          <p:attrName>ppt_x</p:attrName>
                                        </p:attrNameLst>
                                      </p:cBhvr>
                                      <p:tavLst>
                                        <p:tav tm="0">
                                          <p:val>
                                            <p:strVal val="#ppt_x-#ppt_w*1.125000"/>
                                          </p:val>
                                        </p:tav>
                                        <p:tav tm="100000">
                                          <p:val>
                                            <p:strVal val="#ppt_x"/>
                                          </p:val>
                                        </p:tav>
                                      </p:tavLst>
                                    </p:anim>
                                    <p:animEffect transition="in" filter="wipe(right)">
                                      <p:cBhvr>
                                        <p:cTn id="110" dur="500"/>
                                        <p:tgtEl>
                                          <p:spTgt spid="1098"/>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1078"/>
                                        </p:tgtEl>
                                        <p:attrNameLst>
                                          <p:attrName>style.visibility</p:attrName>
                                        </p:attrNameLst>
                                      </p:cBhvr>
                                      <p:to>
                                        <p:strVal val="visible"/>
                                      </p:to>
                                    </p:set>
                                    <p:animEffect transition="in" filter="fade">
                                      <p:cBhvr>
                                        <p:cTn id="113" dur="1000"/>
                                        <p:tgtEl>
                                          <p:spTgt spid="1078"/>
                                        </p:tgtEl>
                                      </p:cBhvr>
                                    </p:animEffect>
                                    <p:anim calcmode="lin" valueType="num">
                                      <p:cBhvr>
                                        <p:cTn id="114" dur="1000" fill="hold"/>
                                        <p:tgtEl>
                                          <p:spTgt spid="1078"/>
                                        </p:tgtEl>
                                        <p:attrNameLst>
                                          <p:attrName>ppt_x</p:attrName>
                                        </p:attrNameLst>
                                      </p:cBhvr>
                                      <p:tavLst>
                                        <p:tav tm="0">
                                          <p:val>
                                            <p:strVal val="#ppt_x"/>
                                          </p:val>
                                        </p:tav>
                                        <p:tav tm="100000">
                                          <p:val>
                                            <p:strVal val="#ppt_x"/>
                                          </p:val>
                                        </p:tav>
                                      </p:tavLst>
                                    </p:anim>
                                    <p:anim calcmode="lin" valueType="num">
                                      <p:cBhvr>
                                        <p:cTn id="115" dur="1000" fill="hold"/>
                                        <p:tgtEl>
                                          <p:spTgt spid="107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079">
                                            <p:txEl>
                                              <p:pRg st="0" end="0"/>
                                            </p:txEl>
                                          </p:spTgt>
                                        </p:tgtEl>
                                        <p:attrNameLst>
                                          <p:attrName>style.visibility</p:attrName>
                                        </p:attrNameLst>
                                      </p:cBhvr>
                                      <p:to>
                                        <p:strVal val="visible"/>
                                      </p:to>
                                    </p:set>
                                    <p:animEffect transition="in" filter="fade">
                                      <p:cBhvr>
                                        <p:cTn id="118" dur="1000"/>
                                        <p:tgtEl>
                                          <p:spTgt spid="1079">
                                            <p:txEl>
                                              <p:pRg st="0" end="0"/>
                                            </p:txEl>
                                          </p:spTgt>
                                        </p:tgtEl>
                                      </p:cBhvr>
                                    </p:animEffect>
                                    <p:anim calcmode="lin" valueType="num">
                                      <p:cBhvr>
                                        <p:cTn id="119" dur="1000" fill="hold"/>
                                        <p:tgtEl>
                                          <p:spTgt spid="1079">
                                            <p:txEl>
                                              <p:pRg st="0" end="0"/>
                                            </p:txEl>
                                          </p:spTgt>
                                        </p:tgtEl>
                                        <p:attrNameLst>
                                          <p:attrName>ppt_x</p:attrName>
                                        </p:attrNameLst>
                                      </p:cBhvr>
                                      <p:tavLst>
                                        <p:tav tm="0">
                                          <p:val>
                                            <p:strVal val="#ppt_x"/>
                                          </p:val>
                                        </p:tav>
                                        <p:tav tm="100000">
                                          <p:val>
                                            <p:strVal val="#ppt_x"/>
                                          </p:val>
                                        </p:tav>
                                      </p:tavLst>
                                    </p:anim>
                                    <p:anim calcmode="lin" valueType="num">
                                      <p:cBhvr>
                                        <p:cTn id="120" dur="1000" fill="hold"/>
                                        <p:tgtEl>
                                          <p:spTgt spid="1079">
                                            <p:txEl>
                                              <p:pRg st="0" end="0"/>
                                            </p:txEl>
                                          </p:spTgt>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
                                            <p:txEl>
                                              <p:pRg st="0" end="0"/>
                                            </p:txEl>
                                          </p:spTgt>
                                        </p:tgtEl>
                                        <p:attrNameLst>
                                          <p:attrName>style.visibility</p:attrName>
                                        </p:attrNameLst>
                                      </p:cBhvr>
                                      <p:to>
                                        <p:strVal val="visible"/>
                                      </p:to>
                                    </p:set>
                                    <p:animEffect transition="in" filter="fade">
                                      <p:cBhvr>
                                        <p:cTn id="123" dur="1000"/>
                                        <p:tgtEl>
                                          <p:spTgt spid="7">
                                            <p:txEl>
                                              <p:pRg st="0" end="0"/>
                                            </p:txEl>
                                          </p:spTgt>
                                        </p:tgtEl>
                                      </p:cBhvr>
                                    </p:animEffect>
                                    <p:anim calcmode="lin" valueType="num">
                                      <p:cBhvr>
                                        <p:cTn id="12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fade">
                                      <p:cBhvr>
                                        <p:cTn id="128" dur="1000"/>
                                        <p:tgtEl>
                                          <p:spTgt spid="6"/>
                                        </p:tgtEl>
                                      </p:cBhvr>
                                    </p:animEffect>
                                    <p:anim calcmode="lin" valueType="num">
                                      <p:cBhvr>
                                        <p:cTn id="129" dur="1000" fill="hold"/>
                                        <p:tgtEl>
                                          <p:spTgt spid="6"/>
                                        </p:tgtEl>
                                        <p:attrNameLst>
                                          <p:attrName>ppt_x</p:attrName>
                                        </p:attrNameLst>
                                      </p:cBhvr>
                                      <p:tavLst>
                                        <p:tav tm="0">
                                          <p:val>
                                            <p:strVal val="#ppt_x"/>
                                          </p:val>
                                        </p:tav>
                                        <p:tav tm="100000">
                                          <p:val>
                                            <p:strVal val="#ppt_x"/>
                                          </p:val>
                                        </p:tav>
                                      </p:tavLst>
                                    </p:anim>
                                    <p:anim calcmode="lin" valueType="num">
                                      <p:cBhvr>
                                        <p:cTn id="1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0"/>
      <p:bldP spid="1079" grpId="0" uiExpand="1" build="p"/>
      <p:bldP spid="1081" grpId="0" animBg="1"/>
      <p:bldP spid="1082" grpId="0" animBg="1"/>
      <p:bldP spid="1083" grpId="0" animBg="1"/>
      <p:bldP spid="1084" grpId="0" animBg="1"/>
      <p:bldP spid="1085" grpId="0" animBg="1"/>
      <p:bldP spid="1086" grpId="0" animBg="1"/>
      <p:bldP spid="1087" grpId="0" animBg="1"/>
      <p:bldP spid="1088" grpId="0" animBg="1"/>
      <p:bldP spid="1089" grpId="0" animBg="1"/>
      <p:bldP spid="1090" grpId="0" animBg="1"/>
      <p:bldP spid="1091" grpId="0" animBg="1"/>
      <p:bldP spid="1092" grpId="0" animBg="1"/>
      <p:bldP spid="1093" grpId="0" animBg="1"/>
      <p:bldP spid="1094" grpId="0" animBg="1"/>
      <p:bldP spid="1095" grpId="0" animBg="1"/>
      <p:bldP spid="1096" grpId="0" animBg="1"/>
      <p:bldP spid="1097" grpId="0" animBg="1"/>
      <p:bldP spid="7" grpId="0" build="allAtOnce"/>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9" name="Rettangolo 18">
            <a:extLst>
              <a:ext uri="{FF2B5EF4-FFF2-40B4-BE49-F238E27FC236}">
                <a16:creationId xmlns:a16="http://schemas.microsoft.com/office/drawing/2014/main" id="{C53B1926-1B4B-9CCA-99EA-406C76EACAE9}"/>
              </a:ext>
            </a:extLst>
          </p:cNvPr>
          <p:cNvSpPr/>
          <p:nvPr/>
        </p:nvSpPr>
        <p:spPr>
          <a:xfrm>
            <a:off x="1676562" y="4775853"/>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190A77EB-DCBC-6F6C-9815-98584197243F}"/>
              </a:ext>
            </a:extLst>
          </p:cNvPr>
          <p:cNvSpPr/>
          <p:nvPr/>
        </p:nvSpPr>
        <p:spPr>
          <a:xfrm>
            <a:off x="8700940" y="4775855"/>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B4C3522A-BCA2-533C-CB3E-B77AFBA34916}"/>
              </a:ext>
            </a:extLst>
          </p:cNvPr>
          <p:cNvSpPr/>
          <p:nvPr/>
        </p:nvSpPr>
        <p:spPr>
          <a:xfrm>
            <a:off x="5188751" y="4775854"/>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Rettangolo 24">
            <a:extLst>
              <a:ext uri="{FF2B5EF4-FFF2-40B4-BE49-F238E27FC236}">
                <a16:creationId xmlns:a16="http://schemas.microsoft.com/office/drawing/2014/main" id="{09C4178A-2911-2E88-FDCF-7CE07CA11FD0}"/>
              </a:ext>
            </a:extLst>
          </p:cNvPr>
          <p:cNvSpPr/>
          <p:nvPr/>
        </p:nvSpPr>
        <p:spPr>
          <a:xfrm>
            <a:off x="1676562" y="1155105"/>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D99A335-4B60-8EB8-8BC1-AF571E6DCC53}"/>
              </a:ext>
            </a:extLst>
          </p:cNvPr>
          <p:cNvSpPr/>
          <p:nvPr/>
        </p:nvSpPr>
        <p:spPr>
          <a:xfrm>
            <a:off x="8700940" y="1155105"/>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8B0822E3-F398-37E1-6FC8-98078EE1487C}"/>
              </a:ext>
            </a:extLst>
          </p:cNvPr>
          <p:cNvSpPr/>
          <p:nvPr/>
        </p:nvSpPr>
        <p:spPr>
          <a:xfrm>
            <a:off x="5188751" y="1155104"/>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9FBECF06-8553-31C6-63D1-F0F390D37B78}"/>
              </a:ext>
            </a:extLst>
          </p:cNvPr>
          <p:cNvSpPr/>
          <p:nvPr/>
        </p:nvSpPr>
        <p:spPr>
          <a:xfrm>
            <a:off x="5188751"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8FDBCEAC-2AF4-BDD7-AF6A-06B1383C7D9D}"/>
              </a:ext>
            </a:extLst>
          </p:cNvPr>
          <p:cNvSpPr/>
          <p:nvPr/>
        </p:nvSpPr>
        <p:spPr>
          <a:xfrm>
            <a:off x="1676562"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Rettangolo 29">
            <a:extLst>
              <a:ext uri="{FF2B5EF4-FFF2-40B4-BE49-F238E27FC236}">
                <a16:creationId xmlns:a16="http://schemas.microsoft.com/office/drawing/2014/main" id="{8D4BC820-E2C6-7BF6-3E5D-B195FB9F6F64}"/>
              </a:ext>
            </a:extLst>
          </p:cNvPr>
          <p:cNvSpPr/>
          <p:nvPr/>
        </p:nvSpPr>
        <p:spPr>
          <a:xfrm>
            <a:off x="8700940" y="2965480"/>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Titolo</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Le ombre nella computer graphics</a:t>
            </a:r>
          </a:p>
        </p:txBody>
      </p:sp>
      <p:pic>
        <p:nvPicPr>
          <p:cNvPr id="4" name="Immagine 3">
            <a:extLst>
              <a:ext uri="{FF2B5EF4-FFF2-40B4-BE49-F238E27FC236}">
                <a16:creationId xmlns:a16="http://schemas.microsoft.com/office/drawing/2014/main" id="{A8C0D4BE-B524-EA6C-5E7B-D1B541475EC2}"/>
              </a:ext>
            </a:extLst>
          </p:cNvPr>
          <p:cNvPicPr>
            <a:picLocks noChangeAspect="1"/>
          </p:cNvPicPr>
          <p:nvPr/>
        </p:nvPicPr>
        <p:blipFill>
          <a:blip r:embed="rId3"/>
          <a:srcRect/>
          <a:stretch/>
        </p:blipFill>
        <p:spPr>
          <a:xfrm>
            <a:off x="2115328" y="1283020"/>
            <a:ext cx="3138067" cy="3240000"/>
          </a:xfrm>
          <a:prstGeom prst="rect">
            <a:avLst/>
          </a:prstGeom>
        </p:spPr>
      </p:pic>
      <p:pic>
        <p:nvPicPr>
          <p:cNvPr id="10" name="Immagine 9">
            <a:extLst>
              <a:ext uri="{FF2B5EF4-FFF2-40B4-BE49-F238E27FC236}">
                <a16:creationId xmlns:a16="http://schemas.microsoft.com/office/drawing/2014/main" id="{21BFEBF9-94BC-DC5C-E7E7-01F9DCFCB125}"/>
              </a:ext>
            </a:extLst>
          </p:cNvPr>
          <p:cNvPicPr>
            <a:picLocks noChangeAspect="1"/>
          </p:cNvPicPr>
          <p:nvPr/>
        </p:nvPicPr>
        <p:blipFill>
          <a:blip r:embed="rId4"/>
          <a:srcRect/>
          <a:stretch/>
        </p:blipFill>
        <p:spPr>
          <a:xfrm>
            <a:off x="5449664" y="1283021"/>
            <a:ext cx="3138067" cy="3239999"/>
          </a:xfrm>
          <a:prstGeom prst="rect">
            <a:avLst/>
          </a:prstGeom>
        </p:spPr>
      </p:pic>
      <p:sp>
        <p:nvSpPr>
          <p:cNvPr id="14" name="!!scenarioA-didascalia">
            <a:extLst>
              <a:ext uri="{FF2B5EF4-FFF2-40B4-BE49-F238E27FC236}">
                <a16:creationId xmlns:a16="http://schemas.microsoft.com/office/drawing/2014/main" id="{4F8066C5-0870-D649-EC66-23B9521752F4}"/>
              </a:ext>
            </a:extLst>
          </p:cNvPr>
          <p:cNvSpPr txBox="1"/>
          <p:nvPr/>
        </p:nvSpPr>
        <p:spPr>
          <a:xfrm>
            <a:off x="2115327" y="4398178"/>
            <a:ext cx="3138067"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Rendering di una scena senza ombre</a:t>
            </a:r>
          </a:p>
        </p:txBody>
      </p:sp>
      <p:sp>
        <p:nvSpPr>
          <p:cNvPr id="15" name="!!scenarioA-didascalia">
            <a:extLst>
              <a:ext uri="{FF2B5EF4-FFF2-40B4-BE49-F238E27FC236}">
                <a16:creationId xmlns:a16="http://schemas.microsoft.com/office/drawing/2014/main" id="{B9485BB5-192C-C8DB-B5BA-F7EA48D4E190}"/>
              </a:ext>
            </a:extLst>
          </p:cNvPr>
          <p:cNvSpPr txBox="1"/>
          <p:nvPr/>
        </p:nvSpPr>
        <p:spPr>
          <a:xfrm>
            <a:off x="5449663" y="4398178"/>
            <a:ext cx="3138067"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Rendering di una scena con illuminazione e shadow mapping</a:t>
            </a:r>
          </a:p>
        </p:txBody>
      </p:sp>
    </p:spTree>
    <p:extLst>
      <p:ext uri="{BB962C8B-B14F-4D97-AF65-F5344CB8AC3E}">
        <p14:creationId xmlns:p14="http://schemas.microsoft.com/office/powerpoint/2010/main" val="121401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p:tgtEl>
                                          <p:spTgt spid="64"/>
                                        </p:tgtEl>
                                        <p:attrNameLst>
                                          <p:attrName>ppt_x</p:attrName>
                                        </p:attrNameLst>
                                      </p:cBhvr>
                                      <p:tavLst>
                                        <p:tav tm="0">
                                          <p:val>
                                            <p:strVal val="#ppt_x+#ppt_w*1.125000"/>
                                          </p:val>
                                        </p:tav>
                                        <p:tav tm="100000">
                                          <p:val>
                                            <p:strVal val="#ppt_x"/>
                                          </p:val>
                                        </p:tav>
                                      </p:tavLst>
                                    </p:anim>
                                    <p:animEffect transition="in" filter="wipe(left)">
                                      <p:cBhvr>
                                        <p:cTn id="8" dur="1250"/>
                                        <p:tgtEl>
                                          <p:spTgt spid="64"/>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4" grpId="0"/>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4" name="!!titolo1">
            <a:extLst>
              <a:ext uri="{FF2B5EF4-FFF2-40B4-BE49-F238E27FC236}">
                <a16:creationId xmlns:a16="http://schemas.microsoft.com/office/drawing/2014/main" id="{A2B97D96-EF6C-FC8D-5E4D-591B1B600C2A}"/>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Riferimenti</a:t>
            </a:r>
          </a:p>
        </p:txBody>
      </p:sp>
      <p:grpSp>
        <p:nvGrpSpPr>
          <p:cNvPr id="67" name="Gruppo 66">
            <a:extLst>
              <a:ext uri="{FF2B5EF4-FFF2-40B4-BE49-F238E27FC236}">
                <a16:creationId xmlns:a16="http://schemas.microsoft.com/office/drawing/2014/main" id="{73E9A66C-27B3-A119-DAC3-EE175ED7D84E}"/>
              </a:ext>
            </a:extLst>
          </p:cNvPr>
          <p:cNvGrpSpPr/>
          <p:nvPr/>
        </p:nvGrpSpPr>
        <p:grpSpPr>
          <a:xfrm>
            <a:off x="2533575" y="1656104"/>
            <a:ext cx="2510696" cy="2984846"/>
            <a:chOff x="2533574" y="1656104"/>
            <a:chExt cx="2510696" cy="2984846"/>
          </a:xfrm>
        </p:grpSpPr>
        <p:grpSp>
          <p:nvGrpSpPr>
            <p:cNvPr id="6" name="Gruppo 5">
              <a:extLst>
                <a:ext uri="{FF2B5EF4-FFF2-40B4-BE49-F238E27FC236}">
                  <a16:creationId xmlns:a16="http://schemas.microsoft.com/office/drawing/2014/main" id="{98D5A03F-58EC-83C2-2D3F-41C288CBAF0E}"/>
                </a:ext>
              </a:extLst>
            </p:cNvPr>
            <p:cNvGrpSpPr>
              <a:grpSpLocks noChangeAspect="1"/>
            </p:cNvGrpSpPr>
            <p:nvPr/>
          </p:nvGrpSpPr>
          <p:grpSpPr>
            <a:xfrm>
              <a:off x="3567939" y="1656104"/>
              <a:ext cx="441965" cy="540000"/>
              <a:chOff x="3602380" y="1349431"/>
              <a:chExt cx="320943" cy="392133"/>
            </a:xfrm>
          </p:grpSpPr>
          <p:sp>
            <p:nvSpPr>
              <p:cNvPr id="11" name="Google Shape;1133;p71">
                <a:extLst>
                  <a:ext uri="{FF2B5EF4-FFF2-40B4-BE49-F238E27FC236}">
                    <a16:creationId xmlns:a16="http://schemas.microsoft.com/office/drawing/2014/main" id="{EDE00570-C70C-F1B9-A628-A1F5B7B1ACC6}"/>
                  </a:ext>
                </a:extLst>
              </p:cNvPr>
              <p:cNvSpPr/>
              <p:nvPr/>
            </p:nvSpPr>
            <p:spPr>
              <a:xfrm>
                <a:off x="3602380" y="1349431"/>
                <a:ext cx="320943" cy="392133"/>
              </a:xfrm>
              <a:custGeom>
                <a:avLst/>
                <a:gdLst/>
                <a:ahLst/>
                <a:cxnLst/>
                <a:rect l="l" t="t" r="r" b="b"/>
                <a:pathLst>
                  <a:path w="14201" h="17351" extrusionOk="0">
                    <a:moveTo>
                      <a:pt x="13183" y="1018"/>
                    </a:moveTo>
                    <a:lnTo>
                      <a:pt x="13183" y="14298"/>
                    </a:lnTo>
                    <a:lnTo>
                      <a:pt x="3054" y="14298"/>
                    </a:lnTo>
                    <a:lnTo>
                      <a:pt x="3054" y="1018"/>
                    </a:lnTo>
                    <a:close/>
                    <a:moveTo>
                      <a:pt x="2036" y="1018"/>
                    </a:moveTo>
                    <a:lnTo>
                      <a:pt x="2036" y="14298"/>
                    </a:lnTo>
                    <a:lnTo>
                      <a:pt x="1261" y="14298"/>
                    </a:lnTo>
                    <a:lnTo>
                      <a:pt x="1018" y="14395"/>
                    </a:lnTo>
                    <a:lnTo>
                      <a:pt x="1018" y="1988"/>
                    </a:lnTo>
                    <a:lnTo>
                      <a:pt x="1018" y="1794"/>
                    </a:lnTo>
                    <a:lnTo>
                      <a:pt x="1067" y="1600"/>
                    </a:lnTo>
                    <a:lnTo>
                      <a:pt x="1164" y="1454"/>
                    </a:lnTo>
                    <a:lnTo>
                      <a:pt x="1309" y="1309"/>
                    </a:lnTo>
                    <a:lnTo>
                      <a:pt x="1455" y="1164"/>
                    </a:lnTo>
                    <a:lnTo>
                      <a:pt x="1600" y="1067"/>
                    </a:lnTo>
                    <a:lnTo>
                      <a:pt x="1794" y="1018"/>
                    </a:lnTo>
                    <a:close/>
                    <a:moveTo>
                      <a:pt x="13183" y="15315"/>
                    </a:moveTo>
                    <a:lnTo>
                      <a:pt x="13183" y="16333"/>
                    </a:lnTo>
                    <a:lnTo>
                      <a:pt x="1503" y="16333"/>
                    </a:lnTo>
                    <a:lnTo>
                      <a:pt x="1309" y="16285"/>
                    </a:lnTo>
                    <a:lnTo>
                      <a:pt x="1164" y="16188"/>
                    </a:lnTo>
                    <a:lnTo>
                      <a:pt x="1067" y="15994"/>
                    </a:lnTo>
                    <a:lnTo>
                      <a:pt x="1018" y="15800"/>
                    </a:lnTo>
                    <a:lnTo>
                      <a:pt x="1067" y="15606"/>
                    </a:lnTo>
                    <a:lnTo>
                      <a:pt x="1164" y="15461"/>
                    </a:lnTo>
                    <a:lnTo>
                      <a:pt x="1309" y="15364"/>
                    </a:lnTo>
                    <a:lnTo>
                      <a:pt x="1503" y="15315"/>
                    </a:lnTo>
                    <a:close/>
                    <a:moveTo>
                      <a:pt x="1988" y="0"/>
                    </a:moveTo>
                    <a:lnTo>
                      <a:pt x="1600" y="49"/>
                    </a:lnTo>
                    <a:lnTo>
                      <a:pt x="1212" y="146"/>
                    </a:lnTo>
                    <a:lnTo>
                      <a:pt x="873" y="340"/>
                    </a:lnTo>
                    <a:lnTo>
                      <a:pt x="582" y="582"/>
                    </a:lnTo>
                    <a:lnTo>
                      <a:pt x="340" y="873"/>
                    </a:lnTo>
                    <a:lnTo>
                      <a:pt x="146" y="1212"/>
                    </a:lnTo>
                    <a:lnTo>
                      <a:pt x="49" y="1600"/>
                    </a:lnTo>
                    <a:lnTo>
                      <a:pt x="1" y="1988"/>
                    </a:lnTo>
                    <a:lnTo>
                      <a:pt x="1" y="15800"/>
                    </a:lnTo>
                    <a:lnTo>
                      <a:pt x="1" y="16139"/>
                    </a:lnTo>
                    <a:lnTo>
                      <a:pt x="98" y="16382"/>
                    </a:lnTo>
                    <a:lnTo>
                      <a:pt x="243" y="16672"/>
                    </a:lnTo>
                    <a:lnTo>
                      <a:pt x="437" y="16866"/>
                    </a:lnTo>
                    <a:lnTo>
                      <a:pt x="679" y="17060"/>
                    </a:lnTo>
                    <a:lnTo>
                      <a:pt x="921" y="17205"/>
                    </a:lnTo>
                    <a:lnTo>
                      <a:pt x="1212" y="17302"/>
                    </a:lnTo>
                    <a:lnTo>
                      <a:pt x="1503" y="17351"/>
                    </a:lnTo>
                    <a:lnTo>
                      <a:pt x="13716" y="17351"/>
                    </a:lnTo>
                    <a:lnTo>
                      <a:pt x="13910" y="17302"/>
                    </a:lnTo>
                    <a:lnTo>
                      <a:pt x="14055" y="17205"/>
                    </a:lnTo>
                    <a:lnTo>
                      <a:pt x="14152" y="17012"/>
                    </a:lnTo>
                    <a:lnTo>
                      <a:pt x="14201" y="16818"/>
                    </a:lnTo>
                    <a:lnTo>
                      <a:pt x="14201" y="485"/>
                    </a:lnTo>
                    <a:lnTo>
                      <a:pt x="14152" y="291"/>
                    </a:lnTo>
                    <a:lnTo>
                      <a:pt x="14055" y="146"/>
                    </a:lnTo>
                    <a:lnTo>
                      <a:pt x="13910" y="49"/>
                    </a:lnTo>
                    <a:lnTo>
                      <a:pt x="1371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1134;p71">
                <a:extLst>
                  <a:ext uri="{FF2B5EF4-FFF2-40B4-BE49-F238E27FC236}">
                    <a16:creationId xmlns:a16="http://schemas.microsoft.com/office/drawing/2014/main" id="{BCF6F32B-3A41-8B6A-E233-EA66B07852E2}"/>
                  </a:ext>
                </a:extLst>
              </p:cNvPr>
              <p:cNvSpPr/>
              <p:nvPr/>
            </p:nvSpPr>
            <p:spPr>
              <a:xfrm>
                <a:off x="3717391" y="1407490"/>
                <a:ext cx="138018" cy="138018"/>
              </a:xfrm>
              <a:custGeom>
                <a:avLst/>
                <a:gdLst/>
                <a:ahLst/>
                <a:cxnLst/>
                <a:rect l="l" t="t" r="r" b="b"/>
                <a:pathLst>
                  <a:path w="6107" h="6107" extrusionOk="0">
                    <a:moveTo>
                      <a:pt x="1115" y="1018"/>
                    </a:moveTo>
                    <a:lnTo>
                      <a:pt x="1309" y="1066"/>
                    </a:lnTo>
                    <a:lnTo>
                      <a:pt x="1551" y="1115"/>
                    </a:lnTo>
                    <a:lnTo>
                      <a:pt x="1842" y="1309"/>
                    </a:lnTo>
                    <a:lnTo>
                      <a:pt x="2230" y="1503"/>
                    </a:lnTo>
                    <a:lnTo>
                      <a:pt x="1503" y="2229"/>
                    </a:lnTo>
                    <a:lnTo>
                      <a:pt x="1309" y="1842"/>
                    </a:lnTo>
                    <a:lnTo>
                      <a:pt x="1115" y="1551"/>
                    </a:lnTo>
                    <a:lnTo>
                      <a:pt x="1067" y="1309"/>
                    </a:lnTo>
                    <a:lnTo>
                      <a:pt x="1018" y="1115"/>
                    </a:lnTo>
                    <a:lnTo>
                      <a:pt x="1018" y="1018"/>
                    </a:lnTo>
                    <a:close/>
                    <a:moveTo>
                      <a:pt x="5089" y="1018"/>
                    </a:moveTo>
                    <a:lnTo>
                      <a:pt x="5089" y="1115"/>
                    </a:lnTo>
                    <a:lnTo>
                      <a:pt x="5041" y="1309"/>
                    </a:lnTo>
                    <a:lnTo>
                      <a:pt x="4944" y="1551"/>
                    </a:lnTo>
                    <a:lnTo>
                      <a:pt x="4798" y="1842"/>
                    </a:lnTo>
                    <a:lnTo>
                      <a:pt x="4605" y="2229"/>
                    </a:lnTo>
                    <a:lnTo>
                      <a:pt x="4217" y="1842"/>
                    </a:lnTo>
                    <a:lnTo>
                      <a:pt x="3878" y="1503"/>
                    </a:lnTo>
                    <a:lnTo>
                      <a:pt x="4217" y="1309"/>
                    </a:lnTo>
                    <a:lnTo>
                      <a:pt x="4556" y="1115"/>
                    </a:lnTo>
                    <a:lnTo>
                      <a:pt x="4798" y="1066"/>
                    </a:lnTo>
                    <a:lnTo>
                      <a:pt x="4944" y="1018"/>
                    </a:lnTo>
                    <a:close/>
                    <a:moveTo>
                      <a:pt x="3054" y="2133"/>
                    </a:moveTo>
                    <a:lnTo>
                      <a:pt x="3538" y="2569"/>
                    </a:lnTo>
                    <a:lnTo>
                      <a:pt x="3975" y="3053"/>
                    </a:lnTo>
                    <a:lnTo>
                      <a:pt x="3538" y="3538"/>
                    </a:lnTo>
                    <a:lnTo>
                      <a:pt x="3054" y="3974"/>
                    </a:lnTo>
                    <a:lnTo>
                      <a:pt x="2569" y="3538"/>
                    </a:lnTo>
                    <a:lnTo>
                      <a:pt x="2133" y="3053"/>
                    </a:lnTo>
                    <a:lnTo>
                      <a:pt x="2569" y="2569"/>
                    </a:lnTo>
                    <a:lnTo>
                      <a:pt x="3054" y="2133"/>
                    </a:lnTo>
                    <a:close/>
                    <a:moveTo>
                      <a:pt x="1503" y="3877"/>
                    </a:moveTo>
                    <a:lnTo>
                      <a:pt x="1842" y="4217"/>
                    </a:lnTo>
                    <a:lnTo>
                      <a:pt x="2230" y="4604"/>
                    </a:lnTo>
                    <a:lnTo>
                      <a:pt x="1842" y="4798"/>
                    </a:lnTo>
                    <a:lnTo>
                      <a:pt x="1551" y="4944"/>
                    </a:lnTo>
                    <a:lnTo>
                      <a:pt x="1309" y="5040"/>
                    </a:lnTo>
                    <a:lnTo>
                      <a:pt x="1115" y="5089"/>
                    </a:lnTo>
                    <a:lnTo>
                      <a:pt x="1018" y="5089"/>
                    </a:lnTo>
                    <a:lnTo>
                      <a:pt x="1018" y="4992"/>
                    </a:lnTo>
                    <a:lnTo>
                      <a:pt x="1067" y="4798"/>
                    </a:lnTo>
                    <a:lnTo>
                      <a:pt x="1115" y="4556"/>
                    </a:lnTo>
                    <a:lnTo>
                      <a:pt x="1309" y="4217"/>
                    </a:lnTo>
                    <a:lnTo>
                      <a:pt x="1503" y="3877"/>
                    </a:lnTo>
                    <a:close/>
                    <a:moveTo>
                      <a:pt x="4605" y="3877"/>
                    </a:moveTo>
                    <a:lnTo>
                      <a:pt x="4798" y="4217"/>
                    </a:lnTo>
                    <a:lnTo>
                      <a:pt x="4944" y="4556"/>
                    </a:lnTo>
                    <a:lnTo>
                      <a:pt x="5041" y="4798"/>
                    </a:lnTo>
                    <a:lnTo>
                      <a:pt x="5089" y="4992"/>
                    </a:lnTo>
                    <a:lnTo>
                      <a:pt x="5089" y="5089"/>
                    </a:lnTo>
                    <a:lnTo>
                      <a:pt x="4944" y="5089"/>
                    </a:lnTo>
                    <a:lnTo>
                      <a:pt x="4798" y="5040"/>
                    </a:lnTo>
                    <a:lnTo>
                      <a:pt x="4556" y="4944"/>
                    </a:lnTo>
                    <a:lnTo>
                      <a:pt x="4217" y="4798"/>
                    </a:lnTo>
                    <a:lnTo>
                      <a:pt x="3878" y="4604"/>
                    </a:lnTo>
                    <a:lnTo>
                      <a:pt x="4217" y="4217"/>
                    </a:lnTo>
                    <a:lnTo>
                      <a:pt x="4605" y="3877"/>
                    </a:lnTo>
                    <a:close/>
                    <a:moveTo>
                      <a:pt x="921" y="0"/>
                    </a:moveTo>
                    <a:lnTo>
                      <a:pt x="727" y="49"/>
                    </a:lnTo>
                    <a:lnTo>
                      <a:pt x="534" y="97"/>
                    </a:lnTo>
                    <a:lnTo>
                      <a:pt x="388" y="194"/>
                    </a:lnTo>
                    <a:lnTo>
                      <a:pt x="291" y="291"/>
                    </a:lnTo>
                    <a:lnTo>
                      <a:pt x="194" y="388"/>
                    </a:lnTo>
                    <a:lnTo>
                      <a:pt x="97" y="533"/>
                    </a:lnTo>
                    <a:lnTo>
                      <a:pt x="49" y="727"/>
                    </a:lnTo>
                    <a:lnTo>
                      <a:pt x="0" y="921"/>
                    </a:lnTo>
                    <a:lnTo>
                      <a:pt x="0" y="1163"/>
                    </a:lnTo>
                    <a:lnTo>
                      <a:pt x="49" y="1454"/>
                    </a:lnTo>
                    <a:lnTo>
                      <a:pt x="146" y="1793"/>
                    </a:lnTo>
                    <a:lnTo>
                      <a:pt x="291" y="2181"/>
                    </a:lnTo>
                    <a:lnTo>
                      <a:pt x="534" y="2617"/>
                    </a:lnTo>
                    <a:lnTo>
                      <a:pt x="824" y="3053"/>
                    </a:lnTo>
                    <a:lnTo>
                      <a:pt x="534" y="3490"/>
                    </a:lnTo>
                    <a:lnTo>
                      <a:pt x="291" y="3926"/>
                    </a:lnTo>
                    <a:lnTo>
                      <a:pt x="146" y="4313"/>
                    </a:lnTo>
                    <a:lnTo>
                      <a:pt x="49" y="4604"/>
                    </a:lnTo>
                    <a:lnTo>
                      <a:pt x="0" y="4895"/>
                    </a:lnTo>
                    <a:lnTo>
                      <a:pt x="0" y="5137"/>
                    </a:lnTo>
                    <a:lnTo>
                      <a:pt x="49" y="5380"/>
                    </a:lnTo>
                    <a:lnTo>
                      <a:pt x="97" y="5525"/>
                    </a:lnTo>
                    <a:lnTo>
                      <a:pt x="194" y="5670"/>
                    </a:lnTo>
                    <a:lnTo>
                      <a:pt x="291" y="5816"/>
                    </a:lnTo>
                    <a:lnTo>
                      <a:pt x="437" y="5913"/>
                    </a:lnTo>
                    <a:lnTo>
                      <a:pt x="582" y="6010"/>
                    </a:lnTo>
                    <a:lnTo>
                      <a:pt x="824" y="6058"/>
                    </a:lnTo>
                    <a:lnTo>
                      <a:pt x="1067" y="6107"/>
                    </a:lnTo>
                    <a:lnTo>
                      <a:pt x="1261" y="6058"/>
                    </a:lnTo>
                    <a:lnTo>
                      <a:pt x="1551" y="6010"/>
                    </a:lnTo>
                    <a:lnTo>
                      <a:pt x="1842" y="5913"/>
                    </a:lnTo>
                    <a:lnTo>
                      <a:pt x="2181" y="5767"/>
                    </a:lnTo>
                    <a:lnTo>
                      <a:pt x="2618" y="5574"/>
                    </a:lnTo>
                    <a:lnTo>
                      <a:pt x="3054" y="5234"/>
                    </a:lnTo>
                    <a:lnTo>
                      <a:pt x="3490" y="5574"/>
                    </a:lnTo>
                    <a:lnTo>
                      <a:pt x="3926" y="5767"/>
                    </a:lnTo>
                    <a:lnTo>
                      <a:pt x="4265" y="5913"/>
                    </a:lnTo>
                    <a:lnTo>
                      <a:pt x="4556" y="6010"/>
                    </a:lnTo>
                    <a:lnTo>
                      <a:pt x="4798" y="6058"/>
                    </a:lnTo>
                    <a:lnTo>
                      <a:pt x="5041" y="6107"/>
                    </a:lnTo>
                    <a:lnTo>
                      <a:pt x="5283" y="6058"/>
                    </a:lnTo>
                    <a:lnTo>
                      <a:pt x="5477" y="6010"/>
                    </a:lnTo>
                    <a:lnTo>
                      <a:pt x="5671" y="5913"/>
                    </a:lnTo>
                    <a:lnTo>
                      <a:pt x="5816" y="5816"/>
                    </a:lnTo>
                    <a:lnTo>
                      <a:pt x="5913" y="5670"/>
                    </a:lnTo>
                    <a:lnTo>
                      <a:pt x="5962" y="5525"/>
                    </a:lnTo>
                    <a:lnTo>
                      <a:pt x="6059" y="5380"/>
                    </a:lnTo>
                    <a:lnTo>
                      <a:pt x="6107" y="5137"/>
                    </a:lnTo>
                    <a:lnTo>
                      <a:pt x="6107" y="4895"/>
                    </a:lnTo>
                    <a:lnTo>
                      <a:pt x="6059" y="4604"/>
                    </a:lnTo>
                    <a:lnTo>
                      <a:pt x="5962" y="4313"/>
                    </a:lnTo>
                    <a:lnTo>
                      <a:pt x="5768" y="3926"/>
                    </a:lnTo>
                    <a:lnTo>
                      <a:pt x="5574" y="3490"/>
                    </a:lnTo>
                    <a:lnTo>
                      <a:pt x="5235" y="3053"/>
                    </a:lnTo>
                    <a:lnTo>
                      <a:pt x="5574" y="2617"/>
                    </a:lnTo>
                    <a:lnTo>
                      <a:pt x="5768" y="2181"/>
                    </a:lnTo>
                    <a:lnTo>
                      <a:pt x="5962" y="1793"/>
                    </a:lnTo>
                    <a:lnTo>
                      <a:pt x="6059" y="1454"/>
                    </a:lnTo>
                    <a:lnTo>
                      <a:pt x="6107" y="1163"/>
                    </a:lnTo>
                    <a:lnTo>
                      <a:pt x="6107" y="921"/>
                    </a:lnTo>
                    <a:lnTo>
                      <a:pt x="6059" y="727"/>
                    </a:lnTo>
                    <a:lnTo>
                      <a:pt x="5962" y="533"/>
                    </a:lnTo>
                    <a:lnTo>
                      <a:pt x="5913" y="388"/>
                    </a:lnTo>
                    <a:lnTo>
                      <a:pt x="5816" y="291"/>
                    </a:lnTo>
                    <a:lnTo>
                      <a:pt x="5671" y="194"/>
                    </a:lnTo>
                    <a:lnTo>
                      <a:pt x="5525" y="97"/>
                    </a:lnTo>
                    <a:lnTo>
                      <a:pt x="5380" y="49"/>
                    </a:lnTo>
                    <a:lnTo>
                      <a:pt x="5138" y="0"/>
                    </a:lnTo>
                    <a:lnTo>
                      <a:pt x="4895" y="0"/>
                    </a:lnTo>
                    <a:lnTo>
                      <a:pt x="4605" y="49"/>
                    </a:lnTo>
                    <a:lnTo>
                      <a:pt x="4314" y="145"/>
                    </a:lnTo>
                    <a:lnTo>
                      <a:pt x="3926" y="291"/>
                    </a:lnTo>
                    <a:lnTo>
                      <a:pt x="3490" y="533"/>
                    </a:lnTo>
                    <a:lnTo>
                      <a:pt x="3054" y="824"/>
                    </a:lnTo>
                    <a:lnTo>
                      <a:pt x="2618" y="533"/>
                    </a:lnTo>
                    <a:lnTo>
                      <a:pt x="2181" y="291"/>
                    </a:lnTo>
                    <a:lnTo>
                      <a:pt x="1794" y="145"/>
                    </a:lnTo>
                    <a:lnTo>
                      <a:pt x="1454" y="49"/>
                    </a:lnTo>
                    <a:lnTo>
                      <a:pt x="1164"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3" name="Google Shape;1135;p71">
                <a:extLst>
                  <a:ext uri="{FF2B5EF4-FFF2-40B4-BE49-F238E27FC236}">
                    <a16:creationId xmlns:a16="http://schemas.microsoft.com/office/drawing/2014/main" id="{15C467C9-82AA-6517-F53E-863984B212AA}"/>
                  </a:ext>
                </a:extLst>
              </p:cNvPr>
              <p:cNvSpPr/>
              <p:nvPr/>
            </p:nvSpPr>
            <p:spPr>
              <a:xfrm>
                <a:off x="3710815" y="1568493"/>
                <a:ext cx="151171" cy="23029"/>
              </a:xfrm>
              <a:custGeom>
                <a:avLst/>
                <a:gdLst/>
                <a:ahLst/>
                <a:cxnLst/>
                <a:rect l="l" t="t" r="r" b="b"/>
                <a:pathLst>
                  <a:path w="6689" h="1019" extrusionOk="0">
                    <a:moveTo>
                      <a:pt x="485" y="0"/>
                    </a:moveTo>
                    <a:lnTo>
                      <a:pt x="291" y="49"/>
                    </a:lnTo>
                    <a:lnTo>
                      <a:pt x="146" y="146"/>
                    </a:lnTo>
                    <a:lnTo>
                      <a:pt x="49" y="291"/>
                    </a:lnTo>
                    <a:lnTo>
                      <a:pt x="1" y="485"/>
                    </a:lnTo>
                    <a:lnTo>
                      <a:pt x="49" y="679"/>
                    </a:lnTo>
                    <a:lnTo>
                      <a:pt x="146" y="873"/>
                    </a:lnTo>
                    <a:lnTo>
                      <a:pt x="291" y="970"/>
                    </a:lnTo>
                    <a:lnTo>
                      <a:pt x="485" y="1018"/>
                    </a:lnTo>
                    <a:lnTo>
                      <a:pt x="6156" y="1018"/>
                    </a:lnTo>
                    <a:lnTo>
                      <a:pt x="6350" y="970"/>
                    </a:lnTo>
                    <a:lnTo>
                      <a:pt x="6543" y="873"/>
                    </a:lnTo>
                    <a:lnTo>
                      <a:pt x="6640" y="679"/>
                    </a:lnTo>
                    <a:lnTo>
                      <a:pt x="6689" y="485"/>
                    </a:lnTo>
                    <a:lnTo>
                      <a:pt x="6640" y="291"/>
                    </a:lnTo>
                    <a:lnTo>
                      <a:pt x="6543" y="146"/>
                    </a:lnTo>
                    <a:lnTo>
                      <a:pt x="6350" y="49"/>
                    </a:lnTo>
                    <a:lnTo>
                      <a:pt x="615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 name="Google Shape;1136;p71">
                <a:extLst>
                  <a:ext uri="{FF2B5EF4-FFF2-40B4-BE49-F238E27FC236}">
                    <a16:creationId xmlns:a16="http://schemas.microsoft.com/office/drawing/2014/main" id="{BB0F967E-F541-BF1F-8078-C957E28F38E1}"/>
                  </a:ext>
                </a:extLst>
              </p:cNvPr>
              <p:cNvSpPr/>
              <p:nvPr/>
            </p:nvSpPr>
            <p:spPr>
              <a:xfrm>
                <a:off x="3710815" y="1614484"/>
                <a:ext cx="151171" cy="23029"/>
              </a:xfrm>
              <a:custGeom>
                <a:avLst/>
                <a:gdLst/>
                <a:ahLst/>
                <a:cxnLst/>
                <a:rect l="l" t="t" r="r" b="b"/>
                <a:pathLst>
                  <a:path w="6689" h="1019" extrusionOk="0">
                    <a:moveTo>
                      <a:pt x="485" y="1"/>
                    </a:moveTo>
                    <a:lnTo>
                      <a:pt x="291" y="49"/>
                    </a:lnTo>
                    <a:lnTo>
                      <a:pt x="146" y="146"/>
                    </a:lnTo>
                    <a:lnTo>
                      <a:pt x="49" y="292"/>
                    </a:lnTo>
                    <a:lnTo>
                      <a:pt x="1" y="486"/>
                    </a:lnTo>
                    <a:lnTo>
                      <a:pt x="49" y="679"/>
                    </a:lnTo>
                    <a:lnTo>
                      <a:pt x="146" y="873"/>
                    </a:lnTo>
                    <a:lnTo>
                      <a:pt x="291" y="970"/>
                    </a:lnTo>
                    <a:lnTo>
                      <a:pt x="485" y="1019"/>
                    </a:lnTo>
                    <a:lnTo>
                      <a:pt x="6156" y="1019"/>
                    </a:lnTo>
                    <a:lnTo>
                      <a:pt x="6350" y="970"/>
                    </a:lnTo>
                    <a:lnTo>
                      <a:pt x="6543" y="873"/>
                    </a:lnTo>
                    <a:lnTo>
                      <a:pt x="6640" y="679"/>
                    </a:lnTo>
                    <a:lnTo>
                      <a:pt x="6689" y="486"/>
                    </a:lnTo>
                    <a:lnTo>
                      <a:pt x="6640" y="292"/>
                    </a:lnTo>
                    <a:lnTo>
                      <a:pt x="6543" y="146"/>
                    </a:lnTo>
                    <a:lnTo>
                      <a:pt x="6350" y="49"/>
                    </a:lnTo>
                    <a:lnTo>
                      <a:pt x="6156"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cxnSp>
          <p:nvCxnSpPr>
            <p:cNvPr id="7" name="Connettore 1 6">
              <a:extLst>
                <a:ext uri="{FF2B5EF4-FFF2-40B4-BE49-F238E27FC236}">
                  <a16:creationId xmlns:a16="http://schemas.microsoft.com/office/drawing/2014/main" id="{7D452541-0037-10D8-227F-76DCCFB08922}"/>
                </a:ext>
              </a:extLst>
            </p:cNvPr>
            <p:cNvCxnSpPr>
              <a:cxnSpLocks/>
            </p:cNvCxnSpPr>
            <p:nvPr/>
          </p:nvCxnSpPr>
          <p:spPr>
            <a:xfrm flipV="1">
              <a:off x="3212922" y="4288692"/>
              <a:ext cx="1152000" cy="229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AC02267-A2BD-A81A-9267-A943543988AC}"/>
                </a:ext>
              </a:extLst>
            </p:cNvPr>
            <p:cNvSpPr txBox="1"/>
            <p:nvPr/>
          </p:nvSpPr>
          <p:spPr>
            <a:xfrm>
              <a:off x="2533574" y="2193220"/>
              <a:ext cx="2510696" cy="2096237"/>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Casting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shadows</a:t>
              </a:r>
              <a:r>
                <a:rPr lang="it-IT" sz="2000" i="1" dirty="0">
                  <a:latin typeface="SF Pro Display" pitchFamily="2" charset="0"/>
                  <a:ea typeface="SF Pro Display" pitchFamily="2" charset="0"/>
                  <a:cs typeface="SF Pro Display" pitchFamily="2" charset="0"/>
                </a:rPr>
                <a:t> on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surfaces</a:t>
              </a:r>
              <a:endParaRPr lang="it-IT" sz="2000" i="1" dirty="0">
                <a:latin typeface="SF Pro Display" pitchFamily="2" charset="0"/>
                <a:ea typeface="SF Pro Display" pitchFamily="2" charset="0"/>
                <a:cs typeface="SF Pro Display" pitchFamily="2" charset="0"/>
              </a:endParaRPr>
            </a:p>
            <a:p>
              <a:pPr algn="ctr">
                <a:lnSpc>
                  <a:spcPct val="120000"/>
                </a:lnSpc>
              </a:pPr>
              <a:r>
                <a:rPr lang="it-IT" sz="2000" i="1" dirty="0">
                  <a:latin typeface="SF Pro Display" pitchFamily="2" charset="0"/>
                  <a:ea typeface="SF Pro Display" pitchFamily="2" charset="0"/>
                  <a:cs typeface="SF Pro Display" pitchFamily="2" charset="0"/>
                </a:rPr>
                <a:t>(SIGGRAPH ‘78)</a:t>
              </a:r>
            </a:p>
          </p:txBody>
        </p:sp>
        <p:sp>
          <p:nvSpPr>
            <p:cNvPr id="10" name="CasellaDiTesto 9">
              <a:extLst>
                <a:ext uri="{FF2B5EF4-FFF2-40B4-BE49-F238E27FC236}">
                  <a16:creationId xmlns:a16="http://schemas.microsoft.com/office/drawing/2014/main" id="{CC2267AD-50E7-43D1-8ED7-D36193E35417}"/>
                </a:ext>
              </a:extLst>
            </p:cNvPr>
            <p:cNvSpPr txBox="1"/>
            <p:nvPr/>
          </p:nvSpPr>
          <p:spPr>
            <a:xfrm>
              <a:off x="2533574" y="4294458"/>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Lance Williams</a:t>
              </a:r>
            </a:p>
          </p:txBody>
        </p:sp>
      </p:grpSp>
      <p:grpSp>
        <p:nvGrpSpPr>
          <p:cNvPr id="68" name="Gruppo 67">
            <a:extLst>
              <a:ext uri="{FF2B5EF4-FFF2-40B4-BE49-F238E27FC236}">
                <a16:creationId xmlns:a16="http://schemas.microsoft.com/office/drawing/2014/main" id="{462E4A81-30A9-994E-8B7D-7C1F6E028E24}"/>
              </a:ext>
            </a:extLst>
          </p:cNvPr>
          <p:cNvGrpSpPr/>
          <p:nvPr/>
        </p:nvGrpSpPr>
        <p:grpSpPr>
          <a:xfrm>
            <a:off x="5658787" y="1653220"/>
            <a:ext cx="2510696" cy="2984847"/>
            <a:chOff x="5658786" y="1653220"/>
            <a:chExt cx="2510696" cy="2984847"/>
          </a:xfrm>
        </p:grpSpPr>
        <p:cxnSp>
          <p:nvCxnSpPr>
            <p:cNvPr id="18" name="Connettore 1 17">
              <a:extLst>
                <a:ext uri="{FF2B5EF4-FFF2-40B4-BE49-F238E27FC236}">
                  <a16:creationId xmlns:a16="http://schemas.microsoft.com/office/drawing/2014/main" id="{2B54290B-B944-12A5-BA93-326485BEBBED}"/>
                </a:ext>
              </a:extLst>
            </p:cNvPr>
            <p:cNvCxnSpPr>
              <a:cxnSpLocks/>
            </p:cNvCxnSpPr>
            <p:nvPr/>
          </p:nvCxnSpPr>
          <p:spPr>
            <a:xfrm>
              <a:off x="6338134" y="4293871"/>
              <a:ext cx="1152000"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627F7BE-1C1E-55A5-E506-AB6D7C875400}"/>
                </a:ext>
              </a:extLst>
            </p:cNvPr>
            <p:cNvSpPr txBox="1"/>
            <p:nvPr/>
          </p:nvSpPr>
          <p:spPr>
            <a:xfrm>
              <a:off x="5658786" y="2196104"/>
              <a:ext cx="2510696" cy="2096238"/>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A shadow</a:t>
              </a:r>
              <a:br>
                <a:rPr lang="it-IT" sz="2000" i="1" dirty="0">
                  <a:latin typeface="SF Pro Display" pitchFamily="2" charset="0"/>
                  <a:ea typeface="SF Pro Display" pitchFamily="2" charset="0"/>
                  <a:cs typeface="SF Pro Display" pitchFamily="2" charset="0"/>
                </a:rPr>
              </a:br>
              <a:r>
                <a:rPr lang="it-IT" sz="2000" i="1" dirty="0">
                  <a:latin typeface="SF Pro Display" pitchFamily="2" charset="0"/>
                  <a:ea typeface="SF Pro Display" pitchFamily="2" charset="0"/>
                  <a:cs typeface="SF Pro Display" pitchFamily="2" charset="0"/>
                </a:rPr>
                <a:t>mapping tutorial</a:t>
              </a:r>
            </a:p>
            <a:p>
              <a:pPr algn="ctr">
                <a:lnSpc>
                  <a:spcPct val="120000"/>
                </a:lnSpc>
              </a:pPr>
              <a:r>
                <a:rPr lang="it-IT" sz="2000" i="1" dirty="0">
                  <a:latin typeface="SF Pro Display" pitchFamily="2" charset="0"/>
                  <a:ea typeface="SF Pro Display" pitchFamily="2" charset="0"/>
                  <a:cs typeface="SF Pro Display" pitchFamily="2" charset="0"/>
                </a:rPr>
                <a:t>(</a:t>
              </a:r>
              <a:r>
                <a:rPr lang="it-IT" sz="2000" i="1" dirty="0" err="1">
                  <a:latin typeface="SF Pro Display" pitchFamily="2" charset="0"/>
                  <a:ea typeface="SF Pro Display" pitchFamily="2" charset="0"/>
                  <a:cs typeface="SF Pro Display" pitchFamily="2" charset="0"/>
                </a:rPr>
                <a:t>Paul’s</a:t>
              </a:r>
              <a:r>
                <a:rPr lang="it-IT" sz="2000" i="1" dirty="0">
                  <a:latin typeface="SF Pro Display" pitchFamily="2" charset="0"/>
                  <a:ea typeface="SF Pro Display" pitchFamily="2" charset="0"/>
                  <a:cs typeface="SF Pro Display" pitchFamily="2" charset="0"/>
                </a:rPr>
                <a:t> Projects)</a:t>
              </a:r>
            </a:p>
          </p:txBody>
        </p:sp>
        <p:sp>
          <p:nvSpPr>
            <p:cNvPr id="20" name="CasellaDiTesto 19">
              <a:extLst>
                <a:ext uri="{FF2B5EF4-FFF2-40B4-BE49-F238E27FC236}">
                  <a16:creationId xmlns:a16="http://schemas.microsoft.com/office/drawing/2014/main" id="{967BF00A-6C9C-AEF2-125D-C2EE37D79224}"/>
                </a:ext>
              </a:extLst>
            </p:cNvPr>
            <p:cNvSpPr txBox="1"/>
            <p:nvPr/>
          </p:nvSpPr>
          <p:spPr>
            <a:xfrm>
              <a:off x="5658786" y="4291575"/>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Paul Baker</a:t>
              </a:r>
            </a:p>
          </p:txBody>
        </p:sp>
        <p:grpSp>
          <p:nvGrpSpPr>
            <p:cNvPr id="31" name="Gruppo 30">
              <a:extLst>
                <a:ext uri="{FF2B5EF4-FFF2-40B4-BE49-F238E27FC236}">
                  <a16:creationId xmlns:a16="http://schemas.microsoft.com/office/drawing/2014/main" id="{C4204E0E-E9D3-D311-7610-E463DEC68171}"/>
                </a:ext>
              </a:extLst>
            </p:cNvPr>
            <p:cNvGrpSpPr>
              <a:grpSpLocks noChangeAspect="1"/>
            </p:cNvGrpSpPr>
            <p:nvPr/>
          </p:nvGrpSpPr>
          <p:grpSpPr>
            <a:xfrm>
              <a:off x="6714404" y="1653220"/>
              <a:ext cx="399460" cy="540000"/>
              <a:chOff x="5922881" y="2119564"/>
              <a:chExt cx="290274" cy="392133"/>
            </a:xfrm>
          </p:grpSpPr>
          <p:sp>
            <p:nvSpPr>
              <p:cNvPr id="26" name="Google Shape;1359;p71">
                <a:extLst>
                  <a:ext uri="{FF2B5EF4-FFF2-40B4-BE49-F238E27FC236}">
                    <a16:creationId xmlns:a16="http://schemas.microsoft.com/office/drawing/2014/main" id="{E8A0BCB4-441A-900C-B168-B9C8C05623A8}"/>
                  </a:ext>
                </a:extLst>
              </p:cNvPr>
              <p:cNvSpPr/>
              <p:nvPr/>
            </p:nvSpPr>
            <p:spPr>
              <a:xfrm>
                <a:off x="6106890" y="2280567"/>
                <a:ext cx="47121" cy="71213"/>
              </a:xfrm>
              <a:custGeom>
                <a:avLst/>
                <a:gdLst/>
                <a:ahLst/>
                <a:cxnLst/>
                <a:rect l="l" t="t" r="r" b="b"/>
                <a:pathLst>
                  <a:path w="2085" h="3151" extrusionOk="0">
                    <a:moveTo>
                      <a:pt x="291" y="0"/>
                    </a:moveTo>
                    <a:lnTo>
                      <a:pt x="146" y="146"/>
                    </a:lnTo>
                    <a:lnTo>
                      <a:pt x="1" y="291"/>
                    </a:lnTo>
                    <a:lnTo>
                      <a:pt x="1" y="485"/>
                    </a:lnTo>
                    <a:lnTo>
                      <a:pt x="1" y="679"/>
                    </a:lnTo>
                    <a:lnTo>
                      <a:pt x="146" y="824"/>
                    </a:lnTo>
                    <a:lnTo>
                      <a:pt x="824" y="1551"/>
                    </a:lnTo>
                    <a:lnTo>
                      <a:pt x="146" y="2278"/>
                    </a:lnTo>
                    <a:lnTo>
                      <a:pt x="1" y="2424"/>
                    </a:lnTo>
                    <a:lnTo>
                      <a:pt x="1" y="2618"/>
                    </a:lnTo>
                    <a:lnTo>
                      <a:pt x="1" y="2811"/>
                    </a:lnTo>
                    <a:lnTo>
                      <a:pt x="146" y="3005"/>
                    </a:lnTo>
                    <a:lnTo>
                      <a:pt x="291" y="3102"/>
                    </a:lnTo>
                    <a:lnTo>
                      <a:pt x="485" y="3151"/>
                    </a:lnTo>
                    <a:lnTo>
                      <a:pt x="679" y="3102"/>
                    </a:lnTo>
                    <a:lnTo>
                      <a:pt x="873" y="3005"/>
                    </a:lnTo>
                    <a:lnTo>
                      <a:pt x="1939" y="1891"/>
                    </a:lnTo>
                    <a:lnTo>
                      <a:pt x="2036" y="1745"/>
                    </a:lnTo>
                    <a:lnTo>
                      <a:pt x="2085" y="1551"/>
                    </a:lnTo>
                    <a:lnTo>
                      <a:pt x="2036" y="1357"/>
                    </a:lnTo>
                    <a:lnTo>
                      <a:pt x="1939" y="1212"/>
                    </a:lnTo>
                    <a:lnTo>
                      <a:pt x="873" y="146"/>
                    </a:lnTo>
                    <a:lnTo>
                      <a:pt x="6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0;p71">
                <a:extLst>
                  <a:ext uri="{FF2B5EF4-FFF2-40B4-BE49-F238E27FC236}">
                    <a16:creationId xmlns:a16="http://schemas.microsoft.com/office/drawing/2014/main" id="{904A1938-9C48-3B2B-4BF8-949E0BC3BBE5}"/>
                  </a:ext>
                </a:extLst>
              </p:cNvPr>
              <p:cNvSpPr/>
              <p:nvPr/>
            </p:nvSpPr>
            <p:spPr>
              <a:xfrm>
                <a:off x="5983132" y="2280567"/>
                <a:ext cx="47121" cy="71213"/>
              </a:xfrm>
              <a:custGeom>
                <a:avLst/>
                <a:gdLst/>
                <a:ahLst/>
                <a:cxnLst/>
                <a:rect l="l" t="t" r="r" b="b"/>
                <a:pathLst>
                  <a:path w="2085" h="3151" extrusionOk="0">
                    <a:moveTo>
                      <a:pt x="1357" y="0"/>
                    </a:moveTo>
                    <a:lnTo>
                      <a:pt x="1212" y="146"/>
                    </a:lnTo>
                    <a:lnTo>
                      <a:pt x="145" y="1212"/>
                    </a:lnTo>
                    <a:lnTo>
                      <a:pt x="48" y="1357"/>
                    </a:lnTo>
                    <a:lnTo>
                      <a:pt x="0" y="1551"/>
                    </a:lnTo>
                    <a:lnTo>
                      <a:pt x="48" y="1745"/>
                    </a:lnTo>
                    <a:lnTo>
                      <a:pt x="145" y="1891"/>
                    </a:lnTo>
                    <a:lnTo>
                      <a:pt x="1212" y="3005"/>
                    </a:lnTo>
                    <a:lnTo>
                      <a:pt x="1357" y="3102"/>
                    </a:lnTo>
                    <a:lnTo>
                      <a:pt x="1551" y="3151"/>
                    </a:lnTo>
                    <a:lnTo>
                      <a:pt x="1745" y="3102"/>
                    </a:lnTo>
                    <a:lnTo>
                      <a:pt x="1939" y="3005"/>
                    </a:lnTo>
                    <a:lnTo>
                      <a:pt x="2036" y="2811"/>
                    </a:lnTo>
                    <a:lnTo>
                      <a:pt x="2084" y="2618"/>
                    </a:lnTo>
                    <a:lnTo>
                      <a:pt x="2036" y="2424"/>
                    </a:lnTo>
                    <a:lnTo>
                      <a:pt x="1939" y="2278"/>
                    </a:lnTo>
                    <a:lnTo>
                      <a:pt x="1212" y="1551"/>
                    </a:lnTo>
                    <a:lnTo>
                      <a:pt x="1939" y="824"/>
                    </a:lnTo>
                    <a:lnTo>
                      <a:pt x="2036" y="679"/>
                    </a:lnTo>
                    <a:lnTo>
                      <a:pt x="2084" y="485"/>
                    </a:lnTo>
                    <a:lnTo>
                      <a:pt x="2036" y="291"/>
                    </a:lnTo>
                    <a:lnTo>
                      <a:pt x="1939" y="146"/>
                    </a:lnTo>
                    <a:lnTo>
                      <a:pt x="1745"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1;p71">
                <a:extLst>
                  <a:ext uri="{FF2B5EF4-FFF2-40B4-BE49-F238E27FC236}">
                    <a16:creationId xmlns:a16="http://schemas.microsoft.com/office/drawing/2014/main" id="{0FF5543C-E0B2-D9D3-4767-E91F2A2346BE}"/>
                  </a:ext>
                </a:extLst>
              </p:cNvPr>
              <p:cNvSpPr/>
              <p:nvPr/>
            </p:nvSpPr>
            <p:spPr>
              <a:xfrm>
                <a:off x="6046638" y="2261944"/>
                <a:ext cx="43844" cy="107373"/>
              </a:xfrm>
              <a:custGeom>
                <a:avLst/>
                <a:gdLst/>
                <a:ahLst/>
                <a:cxnLst/>
                <a:rect l="l" t="t" r="r" b="b"/>
                <a:pathLst>
                  <a:path w="1940" h="4751" extrusionOk="0">
                    <a:moveTo>
                      <a:pt x="1358" y="1"/>
                    </a:moveTo>
                    <a:lnTo>
                      <a:pt x="1164" y="97"/>
                    </a:lnTo>
                    <a:lnTo>
                      <a:pt x="1019" y="194"/>
                    </a:lnTo>
                    <a:lnTo>
                      <a:pt x="922" y="388"/>
                    </a:lnTo>
                    <a:lnTo>
                      <a:pt x="1" y="4120"/>
                    </a:lnTo>
                    <a:lnTo>
                      <a:pt x="1" y="4314"/>
                    </a:lnTo>
                    <a:lnTo>
                      <a:pt x="49" y="4508"/>
                    </a:lnTo>
                    <a:lnTo>
                      <a:pt x="195" y="4653"/>
                    </a:lnTo>
                    <a:lnTo>
                      <a:pt x="340" y="4750"/>
                    </a:lnTo>
                    <a:lnTo>
                      <a:pt x="486" y="4750"/>
                    </a:lnTo>
                    <a:lnTo>
                      <a:pt x="631" y="4702"/>
                    </a:lnTo>
                    <a:lnTo>
                      <a:pt x="776" y="4653"/>
                    </a:lnTo>
                    <a:lnTo>
                      <a:pt x="922" y="4508"/>
                    </a:lnTo>
                    <a:lnTo>
                      <a:pt x="970" y="4362"/>
                    </a:lnTo>
                    <a:lnTo>
                      <a:pt x="1940" y="631"/>
                    </a:lnTo>
                    <a:lnTo>
                      <a:pt x="1940" y="437"/>
                    </a:lnTo>
                    <a:lnTo>
                      <a:pt x="1891" y="243"/>
                    </a:lnTo>
                    <a:lnTo>
                      <a:pt x="1746" y="97"/>
                    </a:lnTo>
                    <a:lnTo>
                      <a:pt x="1552" y="49"/>
                    </a:lnTo>
                    <a:lnTo>
                      <a:pt x="1358"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2;p71">
                <a:extLst>
                  <a:ext uri="{FF2B5EF4-FFF2-40B4-BE49-F238E27FC236}">
                    <a16:creationId xmlns:a16="http://schemas.microsoft.com/office/drawing/2014/main" id="{4431DFED-54DA-D576-76F7-AE9A91D6D777}"/>
                  </a:ext>
                </a:extLst>
              </p:cNvPr>
              <p:cNvSpPr/>
              <p:nvPr/>
            </p:nvSpPr>
            <p:spPr>
              <a:xfrm>
                <a:off x="5922881" y="2119564"/>
                <a:ext cx="290274" cy="392133"/>
              </a:xfrm>
              <a:custGeom>
                <a:avLst/>
                <a:gdLst/>
                <a:ahLst/>
                <a:cxnLst/>
                <a:rect l="l" t="t" r="r" b="b"/>
                <a:pathLst>
                  <a:path w="12844" h="17351" extrusionOk="0">
                    <a:moveTo>
                      <a:pt x="10178" y="1018"/>
                    </a:moveTo>
                    <a:lnTo>
                      <a:pt x="10324" y="1066"/>
                    </a:lnTo>
                    <a:lnTo>
                      <a:pt x="10469" y="1115"/>
                    </a:lnTo>
                    <a:lnTo>
                      <a:pt x="10517" y="1260"/>
                    </a:lnTo>
                    <a:lnTo>
                      <a:pt x="10566" y="1406"/>
                    </a:lnTo>
                    <a:lnTo>
                      <a:pt x="10566" y="2036"/>
                    </a:lnTo>
                    <a:lnTo>
                      <a:pt x="2278" y="2036"/>
                    </a:lnTo>
                    <a:lnTo>
                      <a:pt x="2278" y="1406"/>
                    </a:lnTo>
                    <a:lnTo>
                      <a:pt x="2327" y="1260"/>
                    </a:lnTo>
                    <a:lnTo>
                      <a:pt x="2424" y="1115"/>
                    </a:lnTo>
                    <a:lnTo>
                      <a:pt x="2521" y="1066"/>
                    </a:lnTo>
                    <a:lnTo>
                      <a:pt x="2666" y="1018"/>
                    </a:lnTo>
                    <a:close/>
                    <a:moveTo>
                      <a:pt x="10566" y="3053"/>
                    </a:moveTo>
                    <a:lnTo>
                      <a:pt x="10566" y="4265"/>
                    </a:lnTo>
                    <a:lnTo>
                      <a:pt x="2278" y="4265"/>
                    </a:lnTo>
                    <a:lnTo>
                      <a:pt x="2278" y="3053"/>
                    </a:lnTo>
                    <a:close/>
                    <a:moveTo>
                      <a:pt x="11874" y="5283"/>
                    </a:moveTo>
                    <a:lnTo>
                      <a:pt x="11874" y="12068"/>
                    </a:lnTo>
                    <a:lnTo>
                      <a:pt x="1018" y="12068"/>
                    </a:lnTo>
                    <a:lnTo>
                      <a:pt x="1018" y="5283"/>
                    </a:lnTo>
                    <a:close/>
                    <a:moveTo>
                      <a:pt x="10566" y="13086"/>
                    </a:moveTo>
                    <a:lnTo>
                      <a:pt x="10566" y="15945"/>
                    </a:lnTo>
                    <a:lnTo>
                      <a:pt x="10517" y="16090"/>
                    </a:lnTo>
                    <a:lnTo>
                      <a:pt x="10469" y="16236"/>
                    </a:lnTo>
                    <a:lnTo>
                      <a:pt x="10324" y="16284"/>
                    </a:lnTo>
                    <a:lnTo>
                      <a:pt x="10178" y="16333"/>
                    </a:lnTo>
                    <a:lnTo>
                      <a:pt x="2666" y="16333"/>
                    </a:lnTo>
                    <a:lnTo>
                      <a:pt x="2521" y="16284"/>
                    </a:lnTo>
                    <a:lnTo>
                      <a:pt x="2424" y="16236"/>
                    </a:lnTo>
                    <a:lnTo>
                      <a:pt x="2327" y="16090"/>
                    </a:lnTo>
                    <a:lnTo>
                      <a:pt x="2278" y="15945"/>
                    </a:lnTo>
                    <a:lnTo>
                      <a:pt x="2278" y="13086"/>
                    </a:lnTo>
                    <a:close/>
                    <a:moveTo>
                      <a:pt x="2666" y="0"/>
                    </a:moveTo>
                    <a:lnTo>
                      <a:pt x="2375" y="49"/>
                    </a:lnTo>
                    <a:lnTo>
                      <a:pt x="2133" y="97"/>
                    </a:lnTo>
                    <a:lnTo>
                      <a:pt x="1891" y="242"/>
                    </a:lnTo>
                    <a:lnTo>
                      <a:pt x="1697" y="436"/>
                    </a:lnTo>
                    <a:lnTo>
                      <a:pt x="1503" y="630"/>
                    </a:lnTo>
                    <a:lnTo>
                      <a:pt x="1406" y="873"/>
                    </a:lnTo>
                    <a:lnTo>
                      <a:pt x="1309" y="1115"/>
                    </a:lnTo>
                    <a:lnTo>
                      <a:pt x="1261" y="1406"/>
                    </a:lnTo>
                    <a:lnTo>
                      <a:pt x="1261" y="4265"/>
                    </a:lnTo>
                    <a:lnTo>
                      <a:pt x="485" y="4265"/>
                    </a:lnTo>
                    <a:lnTo>
                      <a:pt x="291" y="4314"/>
                    </a:lnTo>
                    <a:lnTo>
                      <a:pt x="146" y="4410"/>
                    </a:lnTo>
                    <a:lnTo>
                      <a:pt x="49" y="4604"/>
                    </a:lnTo>
                    <a:lnTo>
                      <a:pt x="0" y="4798"/>
                    </a:lnTo>
                    <a:lnTo>
                      <a:pt x="0" y="12553"/>
                    </a:lnTo>
                    <a:lnTo>
                      <a:pt x="49" y="12795"/>
                    </a:lnTo>
                    <a:lnTo>
                      <a:pt x="146" y="12940"/>
                    </a:lnTo>
                    <a:lnTo>
                      <a:pt x="291" y="13037"/>
                    </a:lnTo>
                    <a:lnTo>
                      <a:pt x="485" y="13086"/>
                    </a:lnTo>
                    <a:lnTo>
                      <a:pt x="1261" y="13086"/>
                    </a:lnTo>
                    <a:lnTo>
                      <a:pt x="1261" y="15945"/>
                    </a:lnTo>
                    <a:lnTo>
                      <a:pt x="1309" y="16236"/>
                    </a:lnTo>
                    <a:lnTo>
                      <a:pt x="1406" y="16527"/>
                    </a:lnTo>
                    <a:lnTo>
                      <a:pt x="1503" y="16721"/>
                    </a:lnTo>
                    <a:lnTo>
                      <a:pt x="1697" y="16963"/>
                    </a:lnTo>
                    <a:lnTo>
                      <a:pt x="1891" y="17108"/>
                    </a:lnTo>
                    <a:lnTo>
                      <a:pt x="2133" y="17254"/>
                    </a:lnTo>
                    <a:lnTo>
                      <a:pt x="2375" y="17302"/>
                    </a:lnTo>
                    <a:lnTo>
                      <a:pt x="2666" y="17351"/>
                    </a:lnTo>
                    <a:lnTo>
                      <a:pt x="10178" y="17351"/>
                    </a:lnTo>
                    <a:lnTo>
                      <a:pt x="10469" y="17302"/>
                    </a:lnTo>
                    <a:lnTo>
                      <a:pt x="10711" y="17254"/>
                    </a:lnTo>
                    <a:lnTo>
                      <a:pt x="10954" y="17108"/>
                    </a:lnTo>
                    <a:lnTo>
                      <a:pt x="11196" y="16963"/>
                    </a:lnTo>
                    <a:lnTo>
                      <a:pt x="11341" y="16721"/>
                    </a:lnTo>
                    <a:lnTo>
                      <a:pt x="11487" y="16527"/>
                    </a:lnTo>
                    <a:lnTo>
                      <a:pt x="11535" y="16236"/>
                    </a:lnTo>
                    <a:lnTo>
                      <a:pt x="11584" y="15945"/>
                    </a:lnTo>
                    <a:lnTo>
                      <a:pt x="11584" y="13086"/>
                    </a:lnTo>
                    <a:lnTo>
                      <a:pt x="12359" y="13086"/>
                    </a:lnTo>
                    <a:lnTo>
                      <a:pt x="12553" y="13037"/>
                    </a:lnTo>
                    <a:lnTo>
                      <a:pt x="12698" y="12940"/>
                    </a:lnTo>
                    <a:lnTo>
                      <a:pt x="12844" y="12795"/>
                    </a:lnTo>
                    <a:lnTo>
                      <a:pt x="12844" y="12553"/>
                    </a:lnTo>
                    <a:lnTo>
                      <a:pt x="12844" y="4798"/>
                    </a:lnTo>
                    <a:lnTo>
                      <a:pt x="12844" y="4604"/>
                    </a:lnTo>
                    <a:lnTo>
                      <a:pt x="12698" y="4410"/>
                    </a:lnTo>
                    <a:lnTo>
                      <a:pt x="12553" y="4314"/>
                    </a:lnTo>
                    <a:lnTo>
                      <a:pt x="12359" y="4265"/>
                    </a:lnTo>
                    <a:lnTo>
                      <a:pt x="11584" y="4265"/>
                    </a:lnTo>
                    <a:lnTo>
                      <a:pt x="11584" y="1406"/>
                    </a:lnTo>
                    <a:lnTo>
                      <a:pt x="11535" y="1115"/>
                    </a:lnTo>
                    <a:lnTo>
                      <a:pt x="11487" y="873"/>
                    </a:lnTo>
                    <a:lnTo>
                      <a:pt x="11341" y="630"/>
                    </a:lnTo>
                    <a:lnTo>
                      <a:pt x="11196" y="436"/>
                    </a:lnTo>
                    <a:lnTo>
                      <a:pt x="10954" y="242"/>
                    </a:lnTo>
                    <a:lnTo>
                      <a:pt x="10711" y="97"/>
                    </a:lnTo>
                    <a:lnTo>
                      <a:pt x="10469" y="49"/>
                    </a:lnTo>
                    <a:lnTo>
                      <a:pt x="10178"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3;p71">
                <a:extLst>
                  <a:ext uri="{FF2B5EF4-FFF2-40B4-BE49-F238E27FC236}">
                    <a16:creationId xmlns:a16="http://schemas.microsoft.com/office/drawing/2014/main" id="{01D96BF8-8F2E-25DE-4E7F-C99A2EF915F7}"/>
                  </a:ext>
                </a:extLst>
              </p:cNvPr>
              <p:cNvSpPr/>
              <p:nvPr/>
            </p:nvSpPr>
            <p:spPr>
              <a:xfrm>
                <a:off x="6036785" y="2442677"/>
                <a:ext cx="62466" cy="23029"/>
              </a:xfrm>
              <a:custGeom>
                <a:avLst/>
                <a:gdLst/>
                <a:ahLst/>
                <a:cxnLst/>
                <a:rect l="l" t="t" r="r" b="b"/>
                <a:pathLst>
                  <a:path w="2764" h="1019" extrusionOk="0">
                    <a:moveTo>
                      <a:pt x="534" y="0"/>
                    </a:moveTo>
                    <a:lnTo>
                      <a:pt x="340" y="49"/>
                    </a:lnTo>
                    <a:lnTo>
                      <a:pt x="146" y="146"/>
                    </a:lnTo>
                    <a:lnTo>
                      <a:pt x="49" y="291"/>
                    </a:lnTo>
                    <a:lnTo>
                      <a:pt x="1" y="533"/>
                    </a:lnTo>
                    <a:lnTo>
                      <a:pt x="49" y="727"/>
                    </a:lnTo>
                    <a:lnTo>
                      <a:pt x="146" y="873"/>
                    </a:lnTo>
                    <a:lnTo>
                      <a:pt x="340" y="970"/>
                    </a:lnTo>
                    <a:lnTo>
                      <a:pt x="534" y="1018"/>
                    </a:lnTo>
                    <a:lnTo>
                      <a:pt x="2279" y="1018"/>
                    </a:lnTo>
                    <a:lnTo>
                      <a:pt x="2473" y="970"/>
                    </a:lnTo>
                    <a:lnTo>
                      <a:pt x="2618" y="873"/>
                    </a:lnTo>
                    <a:lnTo>
                      <a:pt x="2715" y="727"/>
                    </a:lnTo>
                    <a:lnTo>
                      <a:pt x="2763" y="533"/>
                    </a:lnTo>
                    <a:lnTo>
                      <a:pt x="2715" y="291"/>
                    </a:lnTo>
                    <a:lnTo>
                      <a:pt x="2618" y="146"/>
                    </a:lnTo>
                    <a:lnTo>
                      <a:pt x="2473" y="49"/>
                    </a:lnTo>
                    <a:lnTo>
                      <a:pt x="22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84201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p:tgtEl>
                                          <p:spTgt spid="4"/>
                                        </p:tgtEl>
                                        <p:attrNameLst>
                                          <p:attrName>ppt_x</p:attrName>
                                        </p:attrNameLst>
                                      </p:cBhvr>
                                      <p:tavLst>
                                        <p:tav tm="0">
                                          <p:val>
                                            <p:strVal val="#ppt_x+#ppt_w*1.125000"/>
                                          </p:val>
                                        </p:tav>
                                        <p:tav tm="100000">
                                          <p:val>
                                            <p:strVal val="#ppt_x"/>
                                          </p:val>
                                        </p:tav>
                                      </p:tavLst>
                                    </p:anim>
                                    <p:animEffect transition="in" filter="wipe(left)">
                                      <p:cBhvr>
                                        <p:cTn id="8"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 name="!!capitolo1">
            <a:extLst>
              <a:ext uri="{FF2B5EF4-FFF2-40B4-BE49-F238E27FC236}">
                <a16:creationId xmlns:a16="http://schemas.microsoft.com/office/drawing/2014/main" id="{ECFCB4A3-0B91-CC01-B54C-52BDCECACD78}"/>
              </a:ext>
            </a:extLst>
          </p:cNvPr>
          <p:cNvGrpSpPr/>
          <p:nvPr/>
        </p:nvGrpSpPr>
        <p:grpSpPr>
          <a:xfrm>
            <a:off x="-1800000" y="0"/>
            <a:ext cx="1224000" cy="5143500"/>
            <a:chOff x="-1" y="0"/>
            <a:chExt cx="1224000" cy="5143500"/>
          </a:xfrm>
          <a:effectLst>
            <a:outerShdw blurRad="127000" dist="38100" algn="l" rotWithShape="0">
              <a:schemeClr val="bg2">
                <a:lumMod val="10000"/>
              </a:schemeClr>
            </a:outerShdw>
          </a:effectLst>
        </p:grpSpPr>
        <p:sp>
          <p:nvSpPr>
            <p:cNvPr id="4" name="Rettangolo 3">
              <a:extLst>
                <a:ext uri="{FF2B5EF4-FFF2-40B4-BE49-F238E27FC236}">
                  <a16:creationId xmlns:a16="http://schemas.microsoft.com/office/drawing/2014/main" id="{76D658A2-DC92-C30A-0CC0-16F40CCB8BB3}"/>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24B78610-D052-15B6-8CB0-7423D09407BC}"/>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Algoritmi di </a:t>
            </a:r>
            <a:r>
              <a:rPr lang="it-IT" sz="2000" b="0" dirty="0" err="1">
                <a:solidFill>
                  <a:schemeClr val="bg2">
                    <a:lumMod val="10000"/>
                  </a:schemeClr>
                </a:solidFill>
                <a:latin typeface="Outfit Medium" pitchFamily="2" charset="0"/>
              </a:rPr>
              <a:t>shadowing</a:t>
            </a:r>
            <a:endParaRPr lang="it-IT" sz="2000" b="0" dirty="0">
              <a:solidFill>
                <a:schemeClr val="bg2">
                  <a:lumMod val="10000"/>
                </a:schemeClr>
              </a:solidFill>
              <a:latin typeface="Outfit Medium" pitchFamily="2" charset="0"/>
            </a:endParaRPr>
          </a:p>
        </p:txBody>
      </p:sp>
      <p:pic>
        <p:nvPicPr>
          <p:cNvPr id="95" name="!!scenarioB-immagine">
            <a:extLst>
              <a:ext uri="{FF2B5EF4-FFF2-40B4-BE49-F238E27FC236}">
                <a16:creationId xmlns:a16="http://schemas.microsoft.com/office/drawing/2014/main" id="{3667ADB1-7BC6-34E8-5262-E2DF828D792A}"/>
              </a:ext>
            </a:extLst>
          </p:cNvPr>
          <p:cNvPicPr>
            <a:picLocks noChangeAspect="1"/>
          </p:cNvPicPr>
          <p:nvPr/>
        </p:nvPicPr>
        <p:blipFill rotWithShape="1">
          <a:blip r:embed="rId3"/>
          <a:srcRect l="13916" r="13916"/>
          <a:stretch/>
        </p:blipFill>
        <p:spPr>
          <a:xfrm>
            <a:off x="5612245" y="1240258"/>
            <a:ext cx="3132568" cy="1989859"/>
          </a:xfrm>
          <a:prstGeom prst="roundRect">
            <a:avLst>
              <a:gd name="adj" fmla="val 9201"/>
            </a:avLst>
          </a:prstGeom>
          <a:ln w="38100">
            <a:solidFill>
              <a:schemeClr val="bg2">
                <a:lumMod val="10000"/>
              </a:schemeClr>
            </a:solidFill>
          </a:ln>
        </p:spPr>
      </p:pic>
      <p:sp>
        <p:nvSpPr>
          <p:cNvPr id="96" name="!!scenarioB-didascalia">
            <a:extLst>
              <a:ext uri="{FF2B5EF4-FFF2-40B4-BE49-F238E27FC236}">
                <a16:creationId xmlns:a16="http://schemas.microsoft.com/office/drawing/2014/main" id="{FE6B8FFF-CABE-EBB4-82B5-B3B034B7485C}"/>
              </a:ext>
            </a:extLst>
          </p:cNvPr>
          <p:cNvSpPr txBox="1"/>
          <p:nvPr/>
        </p:nvSpPr>
        <p:spPr>
          <a:xfrm>
            <a:off x="6195060" y="3300227"/>
            <a:ext cx="1966938" cy="307777"/>
          </a:xfrm>
          <a:prstGeom prst="rect">
            <a:avLst/>
          </a:prstGeom>
          <a:noFill/>
        </p:spPr>
        <p:txBody>
          <a:bodyPr wrap="square" rtlCol="0" anchor="t" anchorCtr="0">
            <a:spAutoFit/>
          </a:bodyPr>
          <a:lstStyle/>
          <a:p>
            <a:pPr algn="ctr"/>
            <a:r>
              <a:rPr lang="it-IT" b="1" dirty="0">
                <a:latin typeface="Outfit SemiBold" pitchFamily="2" charset="0"/>
                <a:ea typeface="SF Pro Display Light" pitchFamily="2" charset="0"/>
                <a:cs typeface="SF Pro Display Light" pitchFamily="2" charset="0"/>
              </a:rPr>
              <a:t>Shadow mapping</a:t>
            </a:r>
          </a:p>
        </p:txBody>
      </p:sp>
      <p:pic>
        <p:nvPicPr>
          <p:cNvPr id="97" name="!!scenarioA-immagine">
            <a:extLst>
              <a:ext uri="{FF2B5EF4-FFF2-40B4-BE49-F238E27FC236}">
                <a16:creationId xmlns:a16="http://schemas.microsoft.com/office/drawing/2014/main" id="{7D77B5D6-1CE5-CD19-1E76-7D39EBF3ED7B}"/>
              </a:ext>
            </a:extLst>
          </p:cNvPr>
          <p:cNvPicPr>
            <a:picLocks noChangeAspect="1"/>
          </p:cNvPicPr>
          <p:nvPr/>
        </p:nvPicPr>
        <p:blipFill rotWithShape="1">
          <a:blip r:embed="rId4"/>
          <a:srcRect l="4088" r="4088"/>
          <a:stretch/>
        </p:blipFill>
        <p:spPr>
          <a:xfrm>
            <a:off x="2329304" y="1283020"/>
            <a:ext cx="2390450" cy="1947097"/>
          </a:xfrm>
          <a:prstGeom prst="roundRect">
            <a:avLst>
              <a:gd name="adj" fmla="val 9215"/>
            </a:avLst>
          </a:prstGeom>
          <a:ln w="38100">
            <a:solidFill>
              <a:schemeClr val="bg2">
                <a:lumMod val="10000"/>
              </a:schemeClr>
            </a:solidFill>
          </a:ln>
        </p:spPr>
      </p:pic>
      <p:sp>
        <p:nvSpPr>
          <p:cNvPr id="98" name="!!scenarioA-didascalia">
            <a:extLst>
              <a:ext uri="{FF2B5EF4-FFF2-40B4-BE49-F238E27FC236}">
                <a16:creationId xmlns:a16="http://schemas.microsoft.com/office/drawing/2014/main" id="{B4D7623C-AC93-4E3E-A76E-A2130BC62D10}"/>
              </a:ext>
            </a:extLst>
          </p:cNvPr>
          <p:cNvSpPr txBox="1"/>
          <p:nvPr/>
        </p:nvSpPr>
        <p:spPr>
          <a:xfrm>
            <a:off x="2672122" y="3300227"/>
            <a:ext cx="1716998" cy="307777"/>
          </a:xfrm>
          <a:prstGeom prst="rect">
            <a:avLst/>
          </a:prstGeom>
          <a:noFill/>
        </p:spPr>
        <p:txBody>
          <a:bodyPr wrap="square" rtlCol="0" anchor="t" anchorCtr="0">
            <a:spAutoFit/>
          </a:bodyPr>
          <a:lstStyle/>
          <a:p>
            <a:pPr algn="ctr"/>
            <a:r>
              <a:rPr lang="it-IT" b="1" dirty="0">
                <a:latin typeface="Outfit SemiBold" pitchFamily="2" charset="0"/>
                <a:ea typeface="SF Pro Display Light" pitchFamily="2" charset="0"/>
                <a:cs typeface="SF Pro Display Light" pitchFamily="2" charset="0"/>
              </a:rPr>
              <a:t>Shadow volumes</a:t>
            </a:r>
          </a:p>
        </p:txBody>
      </p:sp>
      <p:sp>
        <p:nvSpPr>
          <p:cNvPr id="99" name="CasellaDiTesto 8">
            <a:extLst>
              <a:ext uri="{FF2B5EF4-FFF2-40B4-BE49-F238E27FC236}">
                <a16:creationId xmlns:a16="http://schemas.microsoft.com/office/drawing/2014/main" id="{7552E356-A0D1-0F3C-ECD1-926AFF4ADF40}"/>
              </a:ext>
            </a:extLst>
          </p:cNvPr>
          <p:cNvSpPr txBox="1"/>
          <p:nvPr/>
        </p:nvSpPr>
        <p:spPr>
          <a:xfrm>
            <a:off x="2329304" y="3633392"/>
            <a:ext cx="2390450"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Frank Crow (1977)</a:t>
            </a:r>
          </a:p>
        </p:txBody>
      </p:sp>
      <p:sp>
        <p:nvSpPr>
          <p:cNvPr id="100" name="CasellaDiTesto 8">
            <a:extLst>
              <a:ext uri="{FF2B5EF4-FFF2-40B4-BE49-F238E27FC236}">
                <a16:creationId xmlns:a16="http://schemas.microsoft.com/office/drawing/2014/main" id="{4E5CD809-D792-D1C4-FDC5-C04A484305CD}"/>
              </a:ext>
            </a:extLst>
          </p:cNvPr>
          <p:cNvSpPr txBox="1"/>
          <p:nvPr/>
        </p:nvSpPr>
        <p:spPr>
          <a:xfrm>
            <a:off x="2329304" y="3977050"/>
            <a:ext cx="2390450"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Stencil buffer</a:t>
            </a:r>
          </a:p>
        </p:txBody>
      </p:sp>
      <p:sp>
        <p:nvSpPr>
          <p:cNvPr id="101" name="CasellaDiTesto 8">
            <a:extLst>
              <a:ext uri="{FF2B5EF4-FFF2-40B4-BE49-F238E27FC236}">
                <a16:creationId xmlns:a16="http://schemas.microsoft.com/office/drawing/2014/main" id="{9E7364DF-C513-7685-79AC-2DA3FB46C911}"/>
              </a:ext>
            </a:extLst>
          </p:cNvPr>
          <p:cNvSpPr txBox="1"/>
          <p:nvPr/>
        </p:nvSpPr>
        <p:spPr>
          <a:xfrm>
            <a:off x="2329304" y="4320708"/>
            <a:ext cx="2390450"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Object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cxnSp>
        <p:nvCxnSpPr>
          <p:cNvPr id="102" name="Connettore 1 101">
            <a:extLst>
              <a:ext uri="{FF2B5EF4-FFF2-40B4-BE49-F238E27FC236}">
                <a16:creationId xmlns:a16="http://schemas.microsoft.com/office/drawing/2014/main" id="{EB4AC99D-56DD-6155-2C38-ED9E5CBF3A41}"/>
              </a:ext>
            </a:extLst>
          </p:cNvPr>
          <p:cNvCxnSpPr>
            <a:cxnSpLocks/>
          </p:cNvCxnSpPr>
          <p:nvPr/>
        </p:nvCxnSpPr>
        <p:spPr>
          <a:xfrm>
            <a:off x="2329303" y="3970257"/>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Connettore 1 102">
            <a:extLst>
              <a:ext uri="{FF2B5EF4-FFF2-40B4-BE49-F238E27FC236}">
                <a16:creationId xmlns:a16="http://schemas.microsoft.com/office/drawing/2014/main" id="{BEFB5D0D-9F91-7947-CE3E-58460D144668}"/>
              </a:ext>
            </a:extLst>
          </p:cNvPr>
          <p:cNvCxnSpPr>
            <a:cxnSpLocks/>
          </p:cNvCxnSpPr>
          <p:nvPr/>
        </p:nvCxnSpPr>
        <p:spPr>
          <a:xfrm>
            <a:off x="2335399" y="4313915"/>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4" name="CasellaDiTesto 8">
            <a:extLst>
              <a:ext uri="{FF2B5EF4-FFF2-40B4-BE49-F238E27FC236}">
                <a16:creationId xmlns:a16="http://schemas.microsoft.com/office/drawing/2014/main" id="{AFADA88B-16AB-2256-D6E5-87E9EEF27DDB}"/>
              </a:ext>
            </a:extLst>
          </p:cNvPr>
          <p:cNvSpPr txBox="1"/>
          <p:nvPr/>
        </p:nvSpPr>
        <p:spPr>
          <a:xfrm>
            <a:off x="5612245" y="3633392"/>
            <a:ext cx="3132568"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Lance Williams (1978)</a:t>
            </a:r>
          </a:p>
        </p:txBody>
      </p:sp>
      <p:sp>
        <p:nvSpPr>
          <p:cNvPr id="105" name="CasellaDiTesto 8">
            <a:extLst>
              <a:ext uri="{FF2B5EF4-FFF2-40B4-BE49-F238E27FC236}">
                <a16:creationId xmlns:a16="http://schemas.microsoft.com/office/drawing/2014/main" id="{4FB093DD-EF4B-A595-E75A-38D07AC733DF}"/>
              </a:ext>
            </a:extLst>
          </p:cNvPr>
          <p:cNvSpPr txBox="1"/>
          <p:nvPr/>
        </p:nvSpPr>
        <p:spPr>
          <a:xfrm>
            <a:off x="5612245" y="3977050"/>
            <a:ext cx="3132568"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Depth buffer</a:t>
            </a:r>
          </a:p>
        </p:txBody>
      </p:sp>
      <p:sp>
        <p:nvSpPr>
          <p:cNvPr id="106" name="CasellaDiTesto 8">
            <a:extLst>
              <a:ext uri="{FF2B5EF4-FFF2-40B4-BE49-F238E27FC236}">
                <a16:creationId xmlns:a16="http://schemas.microsoft.com/office/drawing/2014/main" id="{12BC3BC9-E8B4-EDB6-77A0-48D69D80341C}"/>
              </a:ext>
            </a:extLst>
          </p:cNvPr>
          <p:cNvSpPr txBox="1"/>
          <p:nvPr/>
        </p:nvSpPr>
        <p:spPr>
          <a:xfrm>
            <a:off x="5612245" y="4320708"/>
            <a:ext cx="3132568"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Image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cxnSp>
        <p:nvCxnSpPr>
          <p:cNvPr id="107" name="Connettore 1 106">
            <a:extLst>
              <a:ext uri="{FF2B5EF4-FFF2-40B4-BE49-F238E27FC236}">
                <a16:creationId xmlns:a16="http://schemas.microsoft.com/office/drawing/2014/main" id="{754CF21F-CEAE-26A4-AA67-07B543D839A8}"/>
              </a:ext>
            </a:extLst>
          </p:cNvPr>
          <p:cNvCxnSpPr>
            <a:cxnSpLocks/>
          </p:cNvCxnSpPr>
          <p:nvPr/>
        </p:nvCxnSpPr>
        <p:spPr>
          <a:xfrm>
            <a:off x="5612244" y="3970257"/>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8" name="Connettore 1 107">
            <a:extLst>
              <a:ext uri="{FF2B5EF4-FFF2-40B4-BE49-F238E27FC236}">
                <a16:creationId xmlns:a16="http://schemas.microsoft.com/office/drawing/2014/main" id="{6FCF817D-5819-983C-2F83-4C3D7402E1D1}"/>
              </a:ext>
            </a:extLst>
          </p:cNvPr>
          <p:cNvCxnSpPr>
            <a:cxnSpLocks/>
          </p:cNvCxnSpPr>
          <p:nvPr/>
        </p:nvCxnSpPr>
        <p:spPr>
          <a:xfrm>
            <a:off x="5618340" y="4313915"/>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9" name="CasellaDiTesto 8">
            <a:extLst>
              <a:ext uri="{FF2B5EF4-FFF2-40B4-BE49-F238E27FC236}">
                <a16:creationId xmlns:a16="http://schemas.microsoft.com/office/drawing/2014/main" id="{320BF24B-E174-E848-63DC-788B8E7F1854}"/>
              </a:ext>
            </a:extLst>
          </p:cNvPr>
          <p:cNvSpPr txBox="1"/>
          <p:nvPr/>
        </p:nvSpPr>
        <p:spPr>
          <a:xfrm>
            <a:off x="2329304" y="4664366"/>
            <a:ext cx="2390450" cy="330072"/>
          </a:xfrm>
          <a:prstGeom prst="rect">
            <a:avLst/>
          </a:prstGeom>
          <a:solidFill>
            <a:schemeClr val="bg1"/>
          </a:solidFill>
        </p:spPr>
        <p:txBody>
          <a:bodyPr wrap="square" lIns="0" tIns="72000" bIns="72000" rtlCol="0" anchor="b" anchorCtr="0">
            <a:spAutoFit/>
          </a:bodyPr>
          <a:lstStyle/>
          <a:p>
            <a:r>
              <a:rPr lang="it-IT" sz="1200" i="1" dirty="0" err="1">
                <a:latin typeface="SF Pro Display" pitchFamily="2" charset="0"/>
                <a:ea typeface="SF Pro Display" pitchFamily="2" charset="0"/>
                <a:cs typeface="SF Pro Display" pitchFamily="2" charset="0"/>
              </a:rPr>
              <a:t>Doom</a:t>
            </a:r>
            <a:r>
              <a:rPr lang="it-IT" sz="1200" i="1" dirty="0">
                <a:latin typeface="SF Pro Display" pitchFamily="2" charset="0"/>
                <a:ea typeface="SF Pro Display" pitchFamily="2" charset="0"/>
                <a:cs typeface="SF Pro Display" pitchFamily="2" charset="0"/>
              </a:rPr>
              <a:t> 3 (id Software)</a:t>
            </a:r>
          </a:p>
        </p:txBody>
      </p:sp>
      <p:cxnSp>
        <p:nvCxnSpPr>
          <p:cNvPr id="110" name="Connettore 1 109">
            <a:extLst>
              <a:ext uri="{FF2B5EF4-FFF2-40B4-BE49-F238E27FC236}">
                <a16:creationId xmlns:a16="http://schemas.microsoft.com/office/drawing/2014/main" id="{27928B94-5468-C219-69C8-6CFCE5468234}"/>
              </a:ext>
            </a:extLst>
          </p:cNvPr>
          <p:cNvCxnSpPr>
            <a:cxnSpLocks/>
          </p:cNvCxnSpPr>
          <p:nvPr/>
        </p:nvCxnSpPr>
        <p:spPr>
          <a:xfrm>
            <a:off x="2329303" y="4657573"/>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1" name="CasellaDiTesto 8">
            <a:extLst>
              <a:ext uri="{FF2B5EF4-FFF2-40B4-BE49-F238E27FC236}">
                <a16:creationId xmlns:a16="http://schemas.microsoft.com/office/drawing/2014/main" id="{7A538865-485C-DA54-61FE-2E1116874CC2}"/>
              </a:ext>
            </a:extLst>
          </p:cNvPr>
          <p:cNvSpPr txBox="1"/>
          <p:nvPr/>
        </p:nvSpPr>
        <p:spPr>
          <a:xfrm>
            <a:off x="5612243" y="4664366"/>
            <a:ext cx="313256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Toy Story (Pixar)</a:t>
            </a:r>
          </a:p>
        </p:txBody>
      </p:sp>
      <p:cxnSp>
        <p:nvCxnSpPr>
          <p:cNvPr id="112" name="Connettore 1 111">
            <a:extLst>
              <a:ext uri="{FF2B5EF4-FFF2-40B4-BE49-F238E27FC236}">
                <a16:creationId xmlns:a16="http://schemas.microsoft.com/office/drawing/2014/main" id="{6BD69D93-BF9B-6AEA-818F-AA66DFDB7BAD}"/>
              </a:ext>
            </a:extLst>
          </p:cNvPr>
          <p:cNvCxnSpPr>
            <a:cxnSpLocks/>
          </p:cNvCxnSpPr>
          <p:nvPr/>
        </p:nvCxnSpPr>
        <p:spPr>
          <a:xfrm>
            <a:off x="5612243" y="4657573"/>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4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par>
                          <p:cTn id="9" fill="hold">
                            <p:stCondLst>
                              <p:cond delay="1250"/>
                            </p:stCondLst>
                            <p:childTnLst>
                              <p:par>
                                <p:cTn id="10" presetID="10" presetClass="entr" presetSubtype="0" fill="hold" nodeType="afterEffect">
                                  <p:stCondLst>
                                    <p:cond delay="500"/>
                                  </p:stCondLst>
                                  <p:childTnLst>
                                    <p:set>
                                      <p:cBhvr>
                                        <p:cTn id="11" dur="1" fill="hold">
                                          <p:stCondLst>
                                            <p:cond delay="0"/>
                                          </p:stCondLst>
                                        </p:cTn>
                                        <p:tgtEl>
                                          <p:spTgt spid="97"/>
                                        </p:tgtEl>
                                        <p:attrNameLst>
                                          <p:attrName>style.visibility</p:attrName>
                                        </p:attrNameLst>
                                      </p:cBhvr>
                                      <p:to>
                                        <p:strVal val="visible"/>
                                      </p:to>
                                    </p:set>
                                    <p:animEffect transition="in" filter="fade">
                                      <p:cBhvr>
                                        <p:cTn id="12" dur="500"/>
                                        <p:tgtEl>
                                          <p:spTgt spid="97"/>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98"/>
                                        </p:tgtEl>
                                        <p:attrNameLst>
                                          <p:attrName>style.visibility</p:attrName>
                                        </p:attrNameLst>
                                      </p:cBhvr>
                                      <p:to>
                                        <p:strVal val="visible"/>
                                      </p:to>
                                    </p:set>
                                    <p:animEffect transition="in" filter="fade">
                                      <p:cBhvr>
                                        <p:cTn id="15" dur="500"/>
                                        <p:tgtEl>
                                          <p:spTgt spid="98"/>
                                        </p:tgtEl>
                                      </p:cBhvr>
                                    </p:animEffect>
                                  </p:childTnLst>
                                </p:cTn>
                              </p:par>
                            </p:childTnLst>
                          </p:cTn>
                        </p:par>
                        <p:par>
                          <p:cTn id="16" fill="hold">
                            <p:stCondLst>
                              <p:cond delay="2250"/>
                            </p:stCondLst>
                            <p:childTnLst>
                              <p:par>
                                <p:cTn id="17" presetID="10" presetClass="entr" presetSubtype="0" fill="hold" nodeType="afterEffect">
                                  <p:stCondLst>
                                    <p:cond delay="50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96"/>
                                        </p:tgtEl>
                                        <p:attrNameLst>
                                          <p:attrName>style.visibility</p:attrName>
                                        </p:attrNameLst>
                                      </p:cBhvr>
                                      <p:to>
                                        <p:strVal val="visible"/>
                                      </p:to>
                                    </p:set>
                                    <p:animEffect transition="in" filter="fade">
                                      <p:cBhvr>
                                        <p:cTn id="22" dur="500"/>
                                        <p:tgtEl>
                                          <p:spTgt spid="9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250"/>
                                        <p:tgtEl>
                                          <p:spTgt spid="99"/>
                                        </p:tgtEl>
                                      </p:cBhvr>
                                    </p:animEffect>
                                  </p:childTnLst>
                                </p:cTn>
                              </p:par>
                            </p:childTnLst>
                          </p:cTn>
                        </p:par>
                        <p:par>
                          <p:cTn id="28" fill="hold">
                            <p:stCondLst>
                              <p:cond delay="250"/>
                            </p:stCondLst>
                            <p:childTnLst>
                              <p:par>
                                <p:cTn id="29" presetID="12" presetClass="entr" presetSubtype="8" fill="hold" nodeType="after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250"/>
                                        <p:tgtEl>
                                          <p:spTgt spid="102"/>
                                        </p:tgtEl>
                                        <p:attrNameLst>
                                          <p:attrName>ppt_x</p:attrName>
                                        </p:attrNameLst>
                                      </p:cBhvr>
                                      <p:tavLst>
                                        <p:tav tm="0">
                                          <p:val>
                                            <p:strVal val="#ppt_x-#ppt_w*1.125000"/>
                                          </p:val>
                                        </p:tav>
                                        <p:tav tm="100000">
                                          <p:val>
                                            <p:strVal val="#ppt_x"/>
                                          </p:val>
                                        </p:tav>
                                      </p:tavLst>
                                    </p:anim>
                                    <p:animEffect transition="in" filter="wipe(right)">
                                      <p:cBhvr>
                                        <p:cTn id="32" dur="250"/>
                                        <p:tgtEl>
                                          <p:spTgt spid="10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animEffect transition="in" filter="fade">
                                      <p:cBhvr>
                                        <p:cTn id="35" dur="250"/>
                                        <p:tgtEl>
                                          <p:spTgt spid="100"/>
                                        </p:tgtEl>
                                      </p:cBhvr>
                                    </p:animEffect>
                                  </p:childTnLst>
                                </p:cTn>
                              </p:par>
                            </p:childTnLst>
                          </p:cTn>
                        </p:par>
                        <p:par>
                          <p:cTn id="36" fill="hold">
                            <p:stCondLst>
                              <p:cond delay="500"/>
                            </p:stCondLst>
                            <p:childTnLst>
                              <p:par>
                                <p:cTn id="37" presetID="12" presetClass="entr" presetSubtype="8" fill="hold" nodeType="after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250"/>
                                        <p:tgtEl>
                                          <p:spTgt spid="103"/>
                                        </p:tgtEl>
                                        <p:attrNameLst>
                                          <p:attrName>ppt_x</p:attrName>
                                        </p:attrNameLst>
                                      </p:cBhvr>
                                      <p:tavLst>
                                        <p:tav tm="0">
                                          <p:val>
                                            <p:strVal val="#ppt_x-#ppt_w*1.125000"/>
                                          </p:val>
                                        </p:tav>
                                        <p:tav tm="100000">
                                          <p:val>
                                            <p:strVal val="#ppt_x"/>
                                          </p:val>
                                        </p:tav>
                                      </p:tavLst>
                                    </p:anim>
                                    <p:animEffect transition="in" filter="wipe(right)">
                                      <p:cBhvr>
                                        <p:cTn id="40" dur="250"/>
                                        <p:tgtEl>
                                          <p:spTgt spid="10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1"/>
                                        </p:tgtEl>
                                        <p:attrNameLst>
                                          <p:attrName>style.visibility</p:attrName>
                                        </p:attrNameLst>
                                      </p:cBhvr>
                                      <p:to>
                                        <p:strVal val="visible"/>
                                      </p:to>
                                    </p:set>
                                    <p:animEffect transition="in" filter="fade">
                                      <p:cBhvr>
                                        <p:cTn id="43" dur="250"/>
                                        <p:tgtEl>
                                          <p:spTgt spid="10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04"/>
                                        </p:tgtEl>
                                        <p:attrNameLst>
                                          <p:attrName>style.visibility</p:attrName>
                                        </p:attrNameLst>
                                      </p:cBhvr>
                                      <p:to>
                                        <p:strVal val="visible"/>
                                      </p:to>
                                    </p:set>
                                    <p:animEffect transition="in" filter="fade">
                                      <p:cBhvr>
                                        <p:cTn id="48" dur="250"/>
                                        <p:tgtEl>
                                          <p:spTgt spid="104"/>
                                        </p:tgtEl>
                                      </p:cBhvr>
                                    </p:animEffect>
                                  </p:childTnLst>
                                </p:cTn>
                              </p:par>
                            </p:childTnLst>
                          </p:cTn>
                        </p:par>
                        <p:par>
                          <p:cTn id="49" fill="hold">
                            <p:stCondLst>
                              <p:cond delay="250"/>
                            </p:stCondLst>
                            <p:childTnLst>
                              <p:par>
                                <p:cTn id="50" presetID="12" presetClass="entr" presetSubtype="8" fill="hold" nodeType="afterEffect">
                                  <p:stCondLst>
                                    <p:cond delay="0"/>
                                  </p:stCondLst>
                                  <p:childTnLst>
                                    <p:set>
                                      <p:cBhvr>
                                        <p:cTn id="51" dur="1" fill="hold">
                                          <p:stCondLst>
                                            <p:cond delay="0"/>
                                          </p:stCondLst>
                                        </p:cTn>
                                        <p:tgtEl>
                                          <p:spTgt spid="107"/>
                                        </p:tgtEl>
                                        <p:attrNameLst>
                                          <p:attrName>style.visibility</p:attrName>
                                        </p:attrNameLst>
                                      </p:cBhvr>
                                      <p:to>
                                        <p:strVal val="visible"/>
                                      </p:to>
                                    </p:set>
                                    <p:anim calcmode="lin" valueType="num">
                                      <p:cBhvr additive="base">
                                        <p:cTn id="52" dur="250"/>
                                        <p:tgtEl>
                                          <p:spTgt spid="107"/>
                                        </p:tgtEl>
                                        <p:attrNameLst>
                                          <p:attrName>ppt_x</p:attrName>
                                        </p:attrNameLst>
                                      </p:cBhvr>
                                      <p:tavLst>
                                        <p:tav tm="0">
                                          <p:val>
                                            <p:strVal val="#ppt_x-#ppt_w*1.125000"/>
                                          </p:val>
                                        </p:tav>
                                        <p:tav tm="100000">
                                          <p:val>
                                            <p:strVal val="#ppt_x"/>
                                          </p:val>
                                        </p:tav>
                                      </p:tavLst>
                                    </p:anim>
                                    <p:animEffect transition="in" filter="wipe(right)">
                                      <p:cBhvr>
                                        <p:cTn id="53" dur="250"/>
                                        <p:tgtEl>
                                          <p:spTgt spid="10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5"/>
                                        </p:tgtEl>
                                        <p:attrNameLst>
                                          <p:attrName>style.visibility</p:attrName>
                                        </p:attrNameLst>
                                      </p:cBhvr>
                                      <p:to>
                                        <p:strVal val="visible"/>
                                      </p:to>
                                    </p:set>
                                    <p:animEffect transition="in" filter="fade">
                                      <p:cBhvr>
                                        <p:cTn id="56" dur="250"/>
                                        <p:tgtEl>
                                          <p:spTgt spid="105"/>
                                        </p:tgtEl>
                                      </p:cBhvr>
                                    </p:animEffect>
                                  </p:childTnLst>
                                </p:cTn>
                              </p:par>
                            </p:childTnLst>
                          </p:cTn>
                        </p:par>
                        <p:par>
                          <p:cTn id="57" fill="hold">
                            <p:stCondLst>
                              <p:cond delay="500"/>
                            </p:stCondLst>
                            <p:childTnLst>
                              <p:par>
                                <p:cTn id="58" presetID="12" presetClass="entr" presetSubtype="8" fill="hold" nodeType="afterEffect">
                                  <p:stCondLst>
                                    <p:cond delay="0"/>
                                  </p:stCondLst>
                                  <p:childTnLst>
                                    <p:set>
                                      <p:cBhvr>
                                        <p:cTn id="59" dur="1" fill="hold">
                                          <p:stCondLst>
                                            <p:cond delay="0"/>
                                          </p:stCondLst>
                                        </p:cTn>
                                        <p:tgtEl>
                                          <p:spTgt spid="108"/>
                                        </p:tgtEl>
                                        <p:attrNameLst>
                                          <p:attrName>style.visibility</p:attrName>
                                        </p:attrNameLst>
                                      </p:cBhvr>
                                      <p:to>
                                        <p:strVal val="visible"/>
                                      </p:to>
                                    </p:set>
                                    <p:anim calcmode="lin" valueType="num">
                                      <p:cBhvr additive="base">
                                        <p:cTn id="60" dur="250"/>
                                        <p:tgtEl>
                                          <p:spTgt spid="108"/>
                                        </p:tgtEl>
                                        <p:attrNameLst>
                                          <p:attrName>ppt_x</p:attrName>
                                        </p:attrNameLst>
                                      </p:cBhvr>
                                      <p:tavLst>
                                        <p:tav tm="0">
                                          <p:val>
                                            <p:strVal val="#ppt_x-#ppt_w*1.125000"/>
                                          </p:val>
                                        </p:tav>
                                        <p:tav tm="100000">
                                          <p:val>
                                            <p:strVal val="#ppt_x"/>
                                          </p:val>
                                        </p:tav>
                                      </p:tavLst>
                                    </p:anim>
                                    <p:animEffect transition="in" filter="wipe(right)">
                                      <p:cBhvr>
                                        <p:cTn id="61" dur="250"/>
                                        <p:tgtEl>
                                          <p:spTgt spid="10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6"/>
                                        </p:tgtEl>
                                        <p:attrNameLst>
                                          <p:attrName>style.visibility</p:attrName>
                                        </p:attrNameLst>
                                      </p:cBhvr>
                                      <p:to>
                                        <p:strVal val="visible"/>
                                      </p:to>
                                    </p:set>
                                    <p:animEffect transition="in" filter="fade">
                                      <p:cBhvr>
                                        <p:cTn id="64" dur="250"/>
                                        <p:tgtEl>
                                          <p:spTgt spid="10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9"/>
                                        </p:tgtEl>
                                        <p:attrNameLst>
                                          <p:attrName>style.visibility</p:attrName>
                                        </p:attrNameLst>
                                      </p:cBhvr>
                                      <p:to>
                                        <p:strVal val="visible"/>
                                      </p:to>
                                    </p:set>
                                    <p:animEffect transition="in" filter="fade">
                                      <p:cBhvr>
                                        <p:cTn id="67" dur="250"/>
                                        <p:tgtEl>
                                          <p:spTgt spid="109"/>
                                        </p:tgtEl>
                                      </p:cBhvr>
                                    </p:animEffect>
                                  </p:childTnLst>
                                </p:cTn>
                              </p:par>
                            </p:childTnLst>
                          </p:cTn>
                        </p:par>
                        <p:par>
                          <p:cTn id="68" fill="hold">
                            <p:stCondLst>
                              <p:cond delay="750"/>
                            </p:stCondLst>
                            <p:childTnLst>
                              <p:par>
                                <p:cTn id="69" presetID="12" presetClass="entr" presetSubtype="8" fill="hold" nodeType="afterEffect">
                                  <p:stCondLst>
                                    <p:cond delay="0"/>
                                  </p:stCondLst>
                                  <p:childTnLst>
                                    <p:set>
                                      <p:cBhvr>
                                        <p:cTn id="70" dur="1" fill="hold">
                                          <p:stCondLst>
                                            <p:cond delay="0"/>
                                          </p:stCondLst>
                                        </p:cTn>
                                        <p:tgtEl>
                                          <p:spTgt spid="110"/>
                                        </p:tgtEl>
                                        <p:attrNameLst>
                                          <p:attrName>style.visibility</p:attrName>
                                        </p:attrNameLst>
                                      </p:cBhvr>
                                      <p:to>
                                        <p:strVal val="visible"/>
                                      </p:to>
                                    </p:set>
                                    <p:anim calcmode="lin" valueType="num">
                                      <p:cBhvr additive="base">
                                        <p:cTn id="71" dur="250"/>
                                        <p:tgtEl>
                                          <p:spTgt spid="110"/>
                                        </p:tgtEl>
                                        <p:attrNameLst>
                                          <p:attrName>ppt_x</p:attrName>
                                        </p:attrNameLst>
                                      </p:cBhvr>
                                      <p:tavLst>
                                        <p:tav tm="0">
                                          <p:val>
                                            <p:strVal val="#ppt_x-#ppt_w*1.125000"/>
                                          </p:val>
                                        </p:tav>
                                        <p:tav tm="100000">
                                          <p:val>
                                            <p:strVal val="#ppt_x"/>
                                          </p:val>
                                        </p:tav>
                                      </p:tavLst>
                                    </p:anim>
                                    <p:animEffect transition="in" filter="wipe(right)">
                                      <p:cBhvr>
                                        <p:cTn id="72" dur="250"/>
                                        <p:tgtEl>
                                          <p:spTgt spid="11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250"/>
                                        <p:tgtEl>
                                          <p:spTgt spid="111"/>
                                        </p:tgtEl>
                                      </p:cBhvr>
                                    </p:animEffect>
                                  </p:childTnLst>
                                </p:cTn>
                              </p:par>
                            </p:childTnLst>
                          </p:cTn>
                        </p:par>
                        <p:par>
                          <p:cTn id="76" fill="hold">
                            <p:stCondLst>
                              <p:cond delay="1000"/>
                            </p:stCondLst>
                            <p:childTnLst>
                              <p:par>
                                <p:cTn id="77" presetID="12" presetClass="entr" presetSubtype="8" fill="hold" nodeType="after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additive="base">
                                        <p:cTn id="79" dur="250"/>
                                        <p:tgtEl>
                                          <p:spTgt spid="112"/>
                                        </p:tgtEl>
                                        <p:attrNameLst>
                                          <p:attrName>ppt_x</p:attrName>
                                        </p:attrNameLst>
                                      </p:cBhvr>
                                      <p:tavLst>
                                        <p:tav tm="0">
                                          <p:val>
                                            <p:strVal val="#ppt_x-#ppt_w*1.125000"/>
                                          </p:val>
                                        </p:tav>
                                        <p:tav tm="100000">
                                          <p:val>
                                            <p:strVal val="#ppt_x"/>
                                          </p:val>
                                        </p:tav>
                                      </p:tavLst>
                                    </p:anim>
                                    <p:animEffect transition="in" filter="wipe(right)">
                                      <p:cBhvr>
                                        <p:cTn id="80" dur="2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6" grpId="0"/>
      <p:bldP spid="98" grpId="0"/>
      <p:bldP spid="99" grpId="0" animBg="1"/>
      <p:bldP spid="100" grpId="0" animBg="1"/>
      <p:bldP spid="101" grpId="0" animBg="1"/>
      <p:bldP spid="104" grpId="0" animBg="1"/>
      <p:bldP spid="105" grpId="0" animBg="1"/>
      <p:bldP spid="106" grpId="0" animBg="1"/>
      <p:bldP spid="109" grpId="0" animBg="1"/>
      <p:bldP spid="1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Rendering pipeline</a:t>
            </a:r>
          </a:p>
        </p:txBody>
      </p:sp>
      <p:cxnSp>
        <p:nvCxnSpPr>
          <p:cNvPr id="64" name="Connettore 2 63">
            <a:extLst>
              <a:ext uri="{FF2B5EF4-FFF2-40B4-BE49-F238E27FC236}">
                <a16:creationId xmlns:a16="http://schemas.microsoft.com/office/drawing/2014/main" id="{CECF793E-1CAF-910B-16E5-F29451D7226C}"/>
              </a:ext>
            </a:extLst>
          </p:cNvPr>
          <p:cNvCxnSpPr>
            <a:cxnSpLocks/>
            <a:stCxn id="70" idx="3"/>
            <a:endCxn id="71" idx="1"/>
          </p:cNvCxnSpPr>
          <p:nvPr/>
        </p:nvCxnSpPr>
        <p:spPr>
          <a:xfrm>
            <a:off x="4882804" y="1608926"/>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 2 64">
            <a:extLst>
              <a:ext uri="{FF2B5EF4-FFF2-40B4-BE49-F238E27FC236}">
                <a16:creationId xmlns:a16="http://schemas.microsoft.com/office/drawing/2014/main" id="{57BD4125-16A6-2211-BFF0-61C4FC0CCA6C}"/>
              </a:ext>
            </a:extLst>
          </p:cNvPr>
          <p:cNvCxnSpPr>
            <a:cxnSpLocks/>
            <a:stCxn id="71" idx="2"/>
            <a:endCxn id="72" idx="0"/>
          </p:cNvCxnSpPr>
          <p:nvPr/>
        </p:nvCxnSpPr>
        <p:spPr>
          <a:xfrm>
            <a:off x="7166653" y="1878926"/>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ttore 2 65">
            <a:extLst>
              <a:ext uri="{FF2B5EF4-FFF2-40B4-BE49-F238E27FC236}">
                <a16:creationId xmlns:a16="http://schemas.microsoft.com/office/drawing/2014/main" id="{513640AA-2FCB-8BF7-6255-14A904B2E14A}"/>
              </a:ext>
            </a:extLst>
          </p:cNvPr>
          <p:cNvCxnSpPr>
            <a:cxnSpLocks/>
            <a:stCxn id="72" idx="1"/>
            <a:endCxn id="74" idx="3"/>
          </p:cNvCxnSpPr>
          <p:nvPr/>
        </p:nvCxnSpPr>
        <p:spPr>
          <a:xfrm flipH="1">
            <a:off x="4882804" y="2616569"/>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a:extLst>
              <a:ext uri="{FF2B5EF4-FFF2-40B4-BE49-F238E27FC236}">
                <a16:creationId xmlns:a16="http://schemas.microsoft.com/office/drawing/2014/main" id="{E4E81258-7E97-7223-5B67-F1C9EDF23728}"/>
              </a:ext>
            </a:extLst>
          </p:cNvPr>
          <p:cNvCxnSpPr>
            <a:cxnSpLocks/>
            <a:stCxn id="74" idx="2"/>
            <a:endCxn id="75" idx="0"/>
          </p:cNvCxnSpPr>
          <p:nvPr/>
        </p:nvCxnSpPr>
        <p:spPr>
          <a:xfrm>
            <a:off x="3532804" y="2886569"/>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 2 67">
            <a:extLst>
              <a:ext uri="{FF2B5EF4-FFF2-40B4-BE49-F238E27FC236}">
                <a16:creationId xmlns:a16="http://schemas.microsoft.com/office/drawing/2014/main" id="{D2F3B24E-9ECD-B516-DC67-581BA5E2A5B7}"/>
              </a:ext>
            </a:extLst>
          </p:cNvPr>
          <p:cNvCxnSpPr>
            <a:cxnSpLocks/>
            <a:stCxn id="75" idx="3"/>
            <a:endCxn id="73" idx="1"/>
          </p:cNvCxnSpPr>
          <p:nvPr/>
        </p:nvCxnSpPr>
        <p:spPr>
          <a:xfrm>
            <a:off x="4882804" y="3624212"/>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ttore 4 68">
            <a:extLst>
              <a:ext uri="{FF2B5EF4-FFF2-40B4-BE49-F238E27FC236}">
                <a16:creationId xmlns:a16="http://schemas.microsoft.com/office/drawing/2014/main" id="{7373F71F-7E11-3EFF-AD3F-8D23877FA6C7}"/>
              </a:ext>
            </a:extLst>
          </p:cNvPr>
          <p:cNvCxnSpPr>
            <a:stCxn id="73" idx="2"/>
            <a:endCxn id="76" idx="3"/>
          </p:cNvCxnSpPr>
          <p:nvPr/>
        </p:nvCxnSpPr>
        <p:spPr>
          <a:xfrm rot="5400000">
            <a:off x="6565270" y="4030471"/>
            <a:ext cx="737642" cy="465124"/>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CasellaDiTesto 69">
            <a:extLst>
              <a:ext uri="{FF2B5EF4-FFF2-40B4-BE49-F238E27FC236}">
                <a16:creationId xmlns:a16="http://schemas.microsoft.com/office/drawing/2014/main" id="{23FB9C94-54F4-7493-D4FA-C8B3E79D19DA}"/>
              </a:ext>
            </a:extLst>
          </p:cNvPr>
          <p:cNvSpPr txBox="1"/>
          <p:nvPr/>
        </p:nvSpPr>
        <p:spPr>
          <a:xfrm>
            <a:off x="2182804" y="1338926"/>
            <a:ext cx="2700000" cy="540000"/>
          </a:xfrm>
          <a:prstGeom prst="roundRect">
            <a:avLst>
              <a:gd name="adj" fmla="val 34709"/>
            </a:avLst>
          </a:prstGeom>
          <a:solidFill>
            <a:srgbClr val="E1F896"/>
          </a:solidFill>
          <a:ln w="38100">
            <a:solidFill>
              <a:schemeClr val="bg2">
                <a:lumMod val="10000"/>
              </a:schemeClr>
            </a:solidFill>
          </a:ln>
        </p:spPr>
        <p:txBody>
          <a:bodyPr wrap="square" lIns="0" tIns="72000" rIns="0" bIns="108000" anchor="ctr" anchorCtr="0">
            <a:noAutofit/>
          </a:bodyPr>
          <a:lstStyle/>
          <a:p>
            <a:pPr algn="ctr"/>
            <a:r>
              <a:rPr lang="it-IT" sz="1600" i="1" dirty="0">
                <a:latin typeface="SF Pro Display Medium" pitchFamily="2" charset="0"/>
                <a:ea typeface="SF Pro Display Medium" pitchFamily="2" charset="0"/>
                <a:cs typeface="SF Pro Display Medium" pitchFamily="2" charset="0"/>
              </a:rPr>
              <a:t>Modeling</a:t>
            </a:r>
            <a:endParaRPr lang="it-IT" i="1" dirty="0">
              <a:latin typeface="SF Pro Display Medium" pitchFamily="2" charset="0"/>
              <a:ea typeface="SF Pro Display Medium" pitchFamily="2" charset="0"/>
              <a:cs typeface="SF Pro Display Medium" pitchFamily="2" charset="0"/>
            </a:endParaRPr>
          </a:p>
        </p:txBody>
      </p:sp>
      <p:sp>
        <p:nvSpPr>
          <p:cNvPr id="71" name="CasellaDiTesto 70">
            <a:extLst>
              <a:ext uri="{FF2B5EF4-FFF2-40B4-BE49-F238E27FC236}">
                <a16:creationId xmlns:a16="http://schemas.microsoft.com/office/drawing/2014/main" id="{76F50C87-F1D7-AD1A-82FD-E2CD4F04A7EE}"/>
              </a:ext>
            </a:extLst>
          </p:cNvPr>
          <p:cNvSpPr txBox="1"/>
          <p:nvPr/>
        </p:nvSpPr>
        <p:spPr>
          <a:xfrm>
            <a:off x="5816653" y="1338926"/>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600" i="1" dirty="0">
                <a:latin typeface="SF Pro Display Medium" pitchFamily="2" charset="0"/>
                <a:ea typeface="SF Pro Display Medium" pitchFamily="2" charset="0"/>
                <a:cs typeface="SF Pro Display Medium" pitchFamily="2" charset="0"/>
              </a:rPr>
              <a:t>Illumination (shading)</a:t>
            </a:r>
            <a:endParaRPr lang="it-IT" i="1" dirty="0">
              <a:latin typeface="SF Pro Display Medium" pitchFamily="2" charset="0"/>
              <a:ea typeface="SF Pro Display Medium" pitchFamily="2" charset="0"/>
              <a:cs typeface="SF Pro Display Medium" pitchFamily="2" charset="0"/>
            </a:endParaRPr>
          </a:p>
        </p:txBody>
      </p:sp>
      <p:sp>
        <p:nvSpPr>
          <p:cNvPr id="72" name="CasellaDiTesto 71">
            <a:extLst>
              <a:ext uri="{FF2B5EF4-FFF2-40B4-BE49-F238E27FC236}">
                <a16:creationId xmlns:a16="http://schemas.microsoft.com/office/drawing/2014/main" id="{AFCCBDE1-C142-4075-1782-1A84E297B72A}"/>
              </a:ext>
            </a:extLst>
          </p:cNvPr>
          <p:cNvSpPr txBox="1"/>
          <p:nvPr/>
        </p:nvSpPr>
        <p:spPr>
          <a:xfrm>
            <a:off x="5816653"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600" i="1" dirty="0">
                <a:latin typeface="SF Pro Display Medium" pitchFamily="2" charset="0"/>
                <a:ea typeface="SF Pro Display Medium" pitchFamily="2" charset="0"/>
                <a:cs typeface="SF Pro Display Medium" pitchFamily="2" charset="0"/>
              </a:rPr>
              <a:t>Viewing transformation</a:t>
            </a:r>
            <a:endParaRPr lang="it-IT" i="1" dirty="0">
              <a:latin typeface="SF Pro Display Medium" pitchFamily="2" charset="0"/>
              <a:ea typeface="SF Pro Display Medium" pitchFamily="2" charset="0"/>
              <a:cs typeface="SF Pro Display Medium" pitchFamily="2" charset="0"/>
            </a:endParaRPr>
          </a:p>
        </p:txBody>
      </p:sp>
      <p:sp>
        <p:nvSpPr>
          <p:cNvPr id="73" name="CasellaDiTesto 72">
            <a:extLst>
              <a:ext uri="{FF2B5EF4-FFF2-40B4-BE49-F238E27FC236}">
                <a16:creationId xmlns:a16="http://schemas.microsoft.com/office/drawing/2014/main" id="{3F04B22F-4CD4-6640-90AE-92E757553F4C}"/>
              </a:ext>
            </a:extLst>
          </p:cNvPr>
          <p:cNvSpPr txBox="1"/>
          <p:nvPr/>
        </p:nvSpPr>
        <p:spPr>
          <a:xfrm>
            <a:off x="5816653" y="3354212"/>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600" i="1" dirty="0">
                <a:latin typeface="SF Pro Display Medium" pitchFamily="2" charset="0"/>
                <a:ea typeface="SF Pro Display Medium" pitchFamily="2" charset="0"/>
                <a:cs typeface="SF Pro Display Medium" pitchFamily="2" charset="0"/>
              </a:rPr>
              <a:t>Rasterization</a:t>
            </a:r>
            <a:endParaRPr lang="it-IT" i="1" dirty="0">
              <a:latin typeface="SF Pro Display Medium" pitchFamily="2" charset="0"/>
              <a:ea typeface="SF Pro Display Medium" pitchFamily="2" charset="0"/>
              <a:cs typeface="SF Pro Display Medium" pitchFamily="2" charset="0"/>
            </a:endParaRPr>
          </a:p>
        </p:txBody>
      </p:sp>
      <p:sp>
        <p:nvSpPr>
          <p:cNvPr id="74" name="CasellaDiTesto 73">
            <a:extLst>
              <a:ext uri="{FF2B5EF4-FFF2-40B4-BE49-F238E27FC236}">
                <a16:creationId xmlns:a16="http://schemas.microsoft.com/office/drawing/2014/main" id="{3DF98E9D-9E20-13D4-1F14-5703B7C401FE}"/>
              </a:ext>
            </a:extLst>
          </p:cNvPr>
          <p:cNvSpPr txBox="1"/>
          <p:nvPr/>
        </p:nvSpPr>
        <p:spPr>
          <a:xfrm>
            <a:off x="2182804"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600" i="1" dirty="0">
                <a:latin typeface="SF Pro Display Medium" pitchFamily="2" charset="0"/>
                <a:ea typeface="SF Pro Display Medium" pitchFamily="2" charset="0"/>
                <a:cs typeface="SF Pro Display Medium" pitchFamily="2" charset="0"/>
              </a:rPr>
              <a:t>Clipping</a:t>
            </a:r>
            <a:endParaRPr lang="it-IT" i="1" dirty="0">
              <a:latin typeface="SF Pro Display Medium" pitchFamily="2" charset="0"/>
              <a:ea typeface="SF Pro Display Medium" pitchFamily="2" charset="0"/>
              <a:cs typeface="SF Pro Display Medium" pitchFamily="2" charset="0"/>
            </a:endParaRPr>
          </a:p>
        </p:txBody>
      </p:sp>
      <p:sp>
        <p:nvSpPr>
          <p:cNvPr id="75" name="CasellaDiTesto 74">
            <a:extLst>
              <a:ext uri="{FF2B5EF4-FFF2-40B4-BE49-F238E27FC236}">
                <a16:creationId xmlns:a16="http://schemas.microsoft.com/office/drawing/2014/main" id="{FBFF3927-5EBA-5E55-7079-81717B6BBC8F}"/>
              </a:ext>
            </a:extLst>
          </p:cNvPr>
          <p:cNvSpPr txBox="1"/>
          <p:nvPr/>
        </p:nvSpPr>
        <p:spPr>
          <a:xfrm>
            <a:off x="2182804" y="3354212"/>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600" i="1" dirty="0">
                <a:latin typeface="SF Pro Display Medium" pitchFamily="2" charset="0"/>
                <a:ea typeface="SF Pro Display Medium" pitchFamily="2" charset="0"/>
                <a:cs typeface="SF Pro Display Medium" pitchFamily="2" charset="0"/>
              </a:rPr>
              <a:t>Projection</a:t>
            </a:r>
            <a:endParaRPr lang="it-IT" i="1" dirty="0">
              <a:latin typeface="SF Pro Display Medium" pitchFamily="2" charset="0"/>
              <a:ea typeface="SF Pro Display Medium" pitchFamily="2" charset="0"/>
              <a:cs typeface="SF Pro Display Medium" pitchFamily="2" charset="0"/>
            </a:endParaRPr>
          </a:p>
        </p:txBody>
      </p:sp>
      <p:sp>
        <p:nvSpPr>
          <p:cNvPr id="76" name="CasellaDiTesto 75">
            <a:extLst>
              <a:ext uri="{FF2B5EF4-FFF2-40B4-BE49-F238E27FC236}">
                <a16:creationId xmlns:a16="http://schemas.microsoft.com/office/drawing/2014/main" id="{6D2F94A5-2E32-495D-3283-41F37278505B}"/>
              </a:ext>
            </a:extLst>
          </p:cNvPr>
          <p:cNvSpPr txBox="1"/>
          <p:nvPr/>
        </p:nvSpPr>
        <p:spPr>
          <a:xfrm>
            <a:off x="4001529" y="4361854"/>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600" i="1" dirty="0">
                <a:latin typeface="SF Pro Display Medium" pitchFamily="2" charset="0"/>
                <a:ea typeface="SF Pro Display Medium" pitchFamily="2" charset="0"/>
                <a:cs typeface="SF Pro Display Medium" pitchFamily="2" charset="0"/>
              </a:rPr>
              <a:t>Display</a:t>
            </a:r>
            <a:endParaRPr lang="it-IT" i="1" dirty="0">
              <a:latin typeface="SF Pro Display Medium" pitchFamily="2" charset="0"/>
              <a:ea typeface="SF Pro Display Medium" pitchFamily="2" charset="0"/>
              <a:cs typeface="SF Pro Display Medium" pitchFamily="2" charset="0"/>
            </a:endParaRPr>
          </a:p>
        </p:txBody>
      </p:sp>
    </p:spTree>
    <p:extLst>
      <p:ext uri="{BB962C8B-B14F-4D97-AF65-F5344CB8AC3E}">
        <p14:creationId xmlns:p14="http://schemas.microsoft.com/office/powerpoint/2010/main" val="26579306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additive="base">
                                        <p:cTn id="12" dur="500"/>
                                        <p:tgtEl>
                                          <p:spTgt spid="64"/>
                                        </p:tgtEl>
                                        <p:attrNameLst>
                                          <p:attrName>ppt_y</p:attrName>
                                        </p:attrNameLst>
                                      </p:cBhvr>
                                      <p:tavLst>
                                        <p:tav tm="0">
                                          <p:val>
                                            <p:strVal val="#ppt_y-#ppt_h*1.125000"/>
                                          </p:val>
                                        </p:tav>
                                        <p:tav tm="100000">
                                          <p:val>
                                            <p:strVal val="#ppt_y"/>
                                          </p:val>
                                        </p:tav>
                                      </p:tavLst>
                                    </p:anim>
                                    <p:animEffect transition="in" filter="wipe(down)">
                                      <p:cBhvr>
                                        <p:cTn id="13" dur="500"/>
                                        <p:tgtEl>
                                          <p:spTgt spid="64"/>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500"/>
                                        <p:tgtEl>
                                          <p:spTgt spid="72"/>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fade">
                                      <p:cBhvr>
                                        <p:cTn id="25" dur="500"/>
                                        <p:tgtEl>
                                          <p:spTgt spid="73"/>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5"/>
                                        </p:tgtEl>
                                        <p:attrNameLst>
                                          <p:attrName>style.visibility</p:attrName>
                                        </p:attrNameLst>
                                      </p:cBhvr>
                                      <p:to>
                                        <p:strVal val="visible"/>
                                      </p:to>
                                    </p:set>
                                    <p:animEffect transition="in" filter="fade">
                                      <p:cBhvr>
                                        <p:cTn id="33" dur="500"/>
                                        <p:tgtEl>
                                          <p:spTgt spid="75"/>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76"/>
                                        </p:tgtEl>
                                        <p:attrNameLst>
                                          <p:attrName>style.visibility</p:attrName>
                                        </p:attrNameLst>
                                      </p:cBhvr>
                                      <p:to>
                                        <p:strVal val="visible"/>
                                      </p:to>
                                    </p:set>
                                    <p:animEffect transition="in" filter="fade">
                                      <p:cBhvr>
                                        <p:cTn id="37" dur="500"/>
                                        <p:tgtEl>
                                          <p:spTgt spid="76"/>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nodeType="click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500"/>
                                        <p:tgtEl>
                                          <p:spTgt spid="65"/>
                                        </p:tgtEl>
                                        <p:attrNameLst>
                                          <p:attrName>ppt_y</p:attrName>
                                        </p:attrNameLst>
                                      </p:cBhvr>
                                      <p:tavLst>
                                        <p:tav tm="0">
                                          <p:val>
                                            <p:strVal val="#ppt_y-#ppt_h*1.125000"/>
                                          </p:val>
                                        </p:tav>
                                        <p:tav tm="100000">
                                          <p:val>
                                            <p:strVal val="#ppt_y"/>
                                          </p:val>
                                        </p:tav>
                                      </p:tavLst>
                                    </p:anim>
                                    <p:animEffect transition="in" filter="wipe(down)">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nodeType="clickEffect">
                                  <p:stCondLst>
                                    <p:cond delay="0"/>
                                  </p:stCondLst>
                                  <p:childTnLst>
                                    <p:set>
                                      <p:cBhvr>
                                        <p:cTn id="47" dur="1" fill="hold">
                                          <p:stCondLst>
                                            <p:cond delay="0"/>
                                          </p:stCondLst>
                                        </p:cTn>
                                        <p:tgtEl>
                                          <p:spTgt spid="66"/>
                                        </p:tgtEl>
                                        <p:attrNameLst>
                                          <p:attrName>style.visibility</p:attrName>
                                        </p:attrNameLst>
                                      </p:cBhvr>
                                      <p:to>
                                        <p:strVal val="visible"/>
                                      </p:to>
                                    </p:set>
                                    <p:anim calcmode="lin" valueType="num">
                                      <p:cBhvr additive="base">
                                        <p:cTn id="48" dur="500"/>
                                        <p:tgtEl>
                                          <p:spTgt spid="66"/>
                                        </p:tgtEl>
                                        <p:attrNameLst>
                                          <p:attrName>ppt_y</p:attrName>
                                        </p:attrNameLst>
                                      </p:cBhvr>
                                      <p:tavLst>
                                        <p:tav tm="0">
                                          <p:val>
                                            <p:strVal val="#ppt_y-#ppt_h*1.125000"/>
                                          </p:val>
                                        </p:tav>
                                        <p:tav tm="100000">
                                          <p:val>
                                            <p:strVal val="#ppt_y"/>
                                          </p:val>
                                        </p:tav>
                                      </p:tavLst>
                                    </p:anim>
                                    <p:animEffect transition="in" filter="wipe(down)">
                                      <p:cBhvr>
                                        <p:cTn id="49" dur="500"/>
                                        <p:tgtEl>
                                          <p:spTgt spid="66"/>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1" fill="hold" nodeType="clickEffect">
                                  <p:stCondLst>
                                    <p:cond delay="0"/>
                                  </p:stCondLst>
                                  <p:childTnLst>
                                    <p:set>
                                      <p:cBhvr>
                                        <p:cTn id="53" dur="1" fill="hold">
                                          <p:stCondLst>
                                            <p:cond delay="0"/>
                                          </p:stCondLst>
                                        </p:cTn>
                                        <p:tgtEl>
                                          <p:spTgt spid="67"/>
                                        </p:tgtEl>
                                        <p:attrNameLst>
                                          <p:attrName>style.visibility</p:attrName>
                                        </p:attrNameLst>
                                      </p:cBhvr>
                                      <p:to>
                                        <p:strVal val="visible"/>
                                      </p:to>
                                    </p:set>
                                    <p:anim calcmode="lin" valueType="num">
                                      <p:cBhvr additive="base">
                                        <p:cTn id="54" dur="500"/>
                                        <p:tgtEl>
                                          <p:spTgt spid="67"/>
                                        </p:tgtEl>
                                        <p:attrNameLst>
                                          <p:attrName>ppt_y</p:attrName>
                                        </p:attrNameLst>
                                      </p:cBhvr>
                                      <p:tavLst>
                                        <p:tav tm="0">
                                          <p:val>
                                            <p:strVal val="#ppt_y-#ppt_h*1.125000"/>
                                          </p:val>
                                        </p:tav>
                                        <p:tav tm="100000">
                                          <p:val>
                                            <p:strVal val="#ppt_y"/>
                                          </p:val>
                                        </p:tav>
                                      </p:tavLst>
                                    </p:anim>
                                    <p:animEffect transition="in" filter="wipe(down)">
                                      <p:cBhvr>
                                        <p:cTn id="55" dur="500"/>
                                        <p:tgtEl>
                                          <p:spTgt spid="67"/>
                                        </p:tgtEl>
                                      </p:cBhvr>
                                    </p:animEffec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nodeType="clickEffect">
                                  <p:stCondLst>
                                    <p:cond delay="0"/>
                                  </p:stCondLst>
                                  <p:childTnLst>
                                    <p:set>
                                      <p:cBhvr>
                                        <p:cTn id="59" dur="1" fill="hold">
                                          <p:stCondLst>
                                            <p:cond delay="0"/>
                                          </p:stCondLst>
                                        </p:cTn>
                                        <p:tgtEl>
                                          <p:spTgt spid="68"/>
                                        </p:tgtEl>
                                        <p:attrNameLst>
                                          <p:attrName>style.visibility</p:attrName>
                                        </p:attrNameLst>
                                      </p:cBhvr>
                                      <p:to>
                                        <p:strVal val="visible"/>
                                      </p:to>
                                    </p:set>
                                    <p:anim calcmode="lin" valueType="num">
                                      <p:cBhvr additive="base">
                                        <p:cTn id="60" dur="500"/>
                                        <p:tgtEl>
                                          <p:spTgt spid="68"/>
                                        </p:tgtEl>
                                        <p:attrNameLst>
                                          <p:attrName>ppt_y</p:attrName>
                                        </p:attrNameLst>
                                      </p:cBhvr>
                                      <p:tavLst>
                                        <p:tav tm="0">
                                          <p:val>
                                            <p:strVal val="#ppt_y-#ppt_h*1.125000"/>
                                          </p:val>
                                        </p:tav>
                                        <p:tav tm="100000">
                                          <p:val>
                                            <p:strVal val="#ppt_y"/>
                                          </p:val>
                                        </p:tav>
                                      </p:tavLst>
                                    </p:anim>
                                    <p:animEffect transition="in" filter="wipe(down)">
                                      <p:cBhvr>
                                        <p:cTn id="6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animBg="1"/>
      <p:bldP spid="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I buffer di memoria</a:t>
            </a:r>
          </a:p>
        </p:txBody>
      </p:sp>
      <p:sp>
        <p:nvSpPr>
          <p:cNvPr id="4" name="Rettangolo con angoli arrotondati 3">
            <a:extLst>
              <a:ext uri="{FF2B5EF4-FFF2-40B4-BE49-F238E27FC236}">
                <a16:creationId xmlns:a16="http://schemas.microsoft.com/office/drawing/2014/main" id="{735F2B6F-BEBC-9B52-4C63-E38546BB9936}"/>
              </a:ext>
            </a:extLst>
          </p:cNvPr>
          <p:cNvSpPr/>
          <p:nvPr/>
        </p:nvSpPr>
        <p:spPr>
          <a:xfrm>
            <a:off x="2160000"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Frame buffer</a:t>
            </a:r>
          </a:p>
        </p:txBody>
      </p:sp>
      <p:sp>
        <p:nvSpPr>
          <p:cNvPr id="5" name="Rettangolo con angoli arrotondati 4">
            <a:extLst>
              <a:ext uri="{FF2B5EF4-FFF2-40B4-BE49-F238E27FC236}">
                <a16:creationId xmlns:a16="http://schemas.microsoft.com/office/drawing/2014/main" id="{AE56B057-D050-2FCA-CD79-7A0B57C3C703}"/>
              </a:ext>
            </a:extLst>
          </p:cNvPr>
          <p:cNvSpPr/>
          <p:nvPr/>
        </p:nvSpPr>
        <p:spPr>
          <a:xfrm>
            <a:off x="5556453"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Depth buffer</a:t>
            </a:r>
            <a:endParaRPr lang="it-IT" sz="4400" b="1" dirty="0">
              <a:solidFill>
                <a:schemeClr val="bg2">
                  <a:lumMod val="10000"/>
                </a:schemeClr>
              </a:solidFill>
              <a:latin typeface="SF Pro Display Black" pitchFamily="2" charset="0"/>
              <a:ea typeface="SF Pro Display Black" pitchFamily="2" charset="0"/>
              <a:cs typeface="SF Pro Display Black" pitchFamily="2" charset="0"/>
            </a:endParaRPr>
          </a:p>
        </p:txBody>
      </p:sp>
    </p:spTree>
    <p:extLst>
      <p:ext uri="{BB962C8B-B14F-4D97-AF65-F5344CB8AC3E}">
        <p14:creationId xmlns:p14="http://schemas.microsoft.com/office/powerpoint/2010/main" val="2414326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Le depth map</a:t>
            </a:r>
          </a:p>
        </p:txBody>
      </p:sp>
      <p:pic>
        <p:nvPicPr>
          <p:cNvPr id="2" name="!!scenarioA-immagine">
            <a:extLst>
              <a:ext uri="{FF2B5EF4-FFF2-40B4-BE49-F238E27FC236}">
                <a16:creationId xmlns:a16="http://schemas.microsoft.com/office/drawing/2014/main" id="{EF7AA103-AED6-B2F9-164E-5A3EEE0B43F2}"/>
              </a:ext>
            </a:extLst>
          </p:cNvPr>
          <p:cNvPicPr>
            <a:picLocks noChangeAspect="1"/>
          </p:cNvPicPr>
          <p:nvPr/>
        </p:nvPicPr>
        <p:blipFill>
          <a:blip r:embed="rId3"/>
          <a:srcRect l="2427" r="2427"/>
          <a:stretch/>
        </p:blipFill>
        <p:spPr>
          <a:xfrm>
            <a:off x="3557730" y="1486500"/>
            <a:ext cx="3600000" cy="2932314"/>
          </a:xfrm>
          <a:prstGeom prst="roundRect">
            <a:avLst>
              <a:gd name="adj" fmla="val 9215"/>
            </a:avLst>
          </a:prstGeom>
          <a:ln w="38100">
            <a:solidFill>
              <a:schemeClr val="bg2">
                <a:lumMod val="10000"/>
              </a:schemeClr>
            </a:solidFill>
          </a:ln>
        </p:spPr>
      </p:pic>
      <p:sp>
        <p:nvSpPr>
          <p:cNvPr id="3" name="!!scenarioA-didascalia">
            <a:extLst>
              <a:ext uri="{FF2B5EF4-FFF2-40B4-BE49-F238E27FC236}">
                <a16:creationId xmlns:a16="http://schemas.microsoft.com/office/drawing/2014/main" id="{14687A09-DB75-E8E9-1A7F-ED2BA5EA687A}"/>
              </a:ext>
            </a:extLst>
          </p:cNvPr>
          <p:cNvSpPr txBox="1"/>
          <p:nvPr/>
        </p:nvSpPr>
        <p:spPr>
          <a:xfrm>
            <a:off x="3557730" y="4512437"/>
            <a:ext cx="3587596"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depth map dello «Stanford Bunny»</a:t>
            </a:r>
          </a:p>
        </p:txBody>
      </p:sp>
    </p:spTree>
    <p:extLst>
      <p:ext uri="{BB962C8B-B14F-4D97-AF65-F5344CB8AC3E}">
        <p14:creationId xmlns:p14="http://schemas.microsoft.com/office/powerpoint/2010/main" val="3175256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3167</TotalTime>
  <Words>1434</Words>
  <Application>Microsoft Macintosh PowerPoint</Application>
  <PresentationFormat>Presentazione su schermo (16:9)</PresentationFormat>
  <Paragraphs>278</Paragraphs>
  <Slides>21</Slides>
  <Notes>21</Notes>
  <HiddenSlides>2</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21</vt:i4>
      </vt:variant>
    </vt:vector>
  </HeadingPairs>
  <TitlesOfParts>
    <vt:vector size="35" baseType="lpstr">
      <vt:lpstr>Outfit</vt:lpstr>
      <vt:lpstr>SF PRO DISPLAY MEDIUM</vt:lpstr>
      <vt:lpstr>SF Pro Display Black</vt:lpstr>
      <vt:lpstr>Montserrat</vt:lpstr>
      <vt:lpstr>SF PRO DISPLAY MEDIUM</vt:lpstr>
      <vt:lpstr>DM Sans</vt:lpstr>
      <vt:lpstr>Menlo</vt:lpstr>
      <vt:lpstr>Arial</vt:lpstr>
      <vt:lpstr>Outfit SemiBold</vt:lpstr>
      <vt:lpstr>Outfit Medium</vt:lpstr>
      <vt:lpstr>SF Pro Display Light</vt:lpstr>
      <vt:lpstr>SF Pro Display</vt:lpstr>
      <vt:lpstr>SF PRO DISPLAY THIN</vt:lpstr>
      <vt:lpstr>Data Collection and Analysis - Master of Science in Community Health and Prevention Research by Slidesgo</vt:lpstr>
      <vt:lpstr>Introduzione allo Shadow Mapping in Computer Graphics</vt:lpstr>
      <vt:lpstr>Presentazione standard di PowerPoint</vt:lpstr>
      <vt:lpstr>Titolo Sottotitolo</vt:lpstr>
      <vt:lpstr>Introduzione Le ombre nella computer graphics</vt:lpstr>
      <vt:lpstr>Introduzione Riferimenti</vt:lpstr>
      <vt:lpstr>Stato dell’arte Algoritmi di shadowing</vt:lpstr>
      <vt:lpstr>Stato dell’arte Rendering pipeline</vt:lpstr>
      <vt:lpstr>Stato dell’arte I buffer di memoria</vt:lpstr>
      <vt:lpstr>Stato dell’arte Le depth map</vt:lpstr>
      <vt:lpstr>L’algoritmo Schema esecutivo</vt:lpstr>
      <vt:lpstr>L’algoritmo Inizializzazione dell’ambiente</vt:lpstr>
      <vt:lpstr>L’algoritmo Inizializzazione dell’ambiente</vt:lpstr>
      <vt:lpstr>L’algoritmo Le scene</vt:lpstr>
      <vt:lpstr>Generazione della shadow map Il codice della procedura FirstStep()</vt:lpstr>
      <vt:lpstr>Generazione della shadow map Risultati</vt:lpstr>
      <vt:lpstr>Proiezione della shadow map Sottotitolo</vt:lpstr>
      <vt:lpstr>Applicazione del depth test Sottotitolo</vt:lpstr>
      <vt:lpstr>Limitazioni dello spazio immagine Sottotitolo</vt:lpstr>
      <vt:lpstr>Conclusioni</vt:lpstr>
      <vt:lpstr>Conclusioni Futuri sviluppi</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using Hybrid Wi-Fi / Bluetooth RSS dataset estimator </dc:title>
  <cp:lastModifiedBy>MARIO GABRIELE CAROFANO</cp:lastModifiedBy>
  <cp:revision>46</cp:revision>
  <dcterms:modified xsi:type="dcterms:W3CDTF">2024-03-01T21:39:44Z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2024-01-30T18:09:16Z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37e7aef2-9660-4104-89a6-b2b349ba24b8</vt:lpwstr>
  </property>
  <property fmtid="{D5CDD505-2E9C-101B-9397-08002B2CF9AE}" pid="8" name="MSIP_Label_2ad0b24d-6422-44b0-b3de-abb3a9e8c81a_ContentBits">
    <vt:lpwstr>0</vt:lpwstr>
  </property>
</Properties>
</file>